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315" r:id="rId3"/>
    <p:sldId id="317" r:id="rId4"/>
    <p:sldId id="257" r:id="rId5"/>
    <p:sldId id="258" r:id="rId6"/>
    <p:sldId id="322" r:id="rId7"/>
    <p:sldId id="316" r:id="rId8"/>
    <p:sldId id="318" r:id="rId9"/>
    <p:sldId id="319" r:id="rId10"/>
    <p:sldId id="321" r:id="rId11"/>
    <p:sldId id="331" r:id="rId12"/>
    <p:sldId id="332" r:id="rId13"/>
    <p:sldId id="259" r:id="rId14"/>
    <p:sldId id="260" r:id="rId15"/>
    <p:sldId id="262" r:id="rId16"/>
    <p:sldId id="263" r:id="rId17"/>
    <p:sldId id="264" r:id="rId18"/>
    <p:sldId id="273" r:id="rId19"/>
    <p:sldId id="261" r:id="rId20"/>
    <p:sldId id="323" r:id="rId21"/>
    <p:sldId id="266" r:id="rId22"/>
    <p:sldId id="267" r:id="rId23"/>
    <p:sldId id="268" r:id="rId24"/>
    <p:sldId id="269" r:id="rId25"/>
    <p:sldId id="329" r:id="rId26"/>
    <p:sldId id="330" r:id="rId27"/>
    <p:sldId id="270" r:id="rId28"/>
    <p:sldId id="271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300" r:id="rId40"/>
    <p:sldId id="301" r:id="rId41"/>
    <p:sldId id="302" r:id="rId42"/>
    <p:sldId id="303" r:id="rId43"/>
    <p:sldId id="324" r:id="rId44"/>
    <p:sldId id="325" r:id="rId45"/>
    <p:sldId id="326" r:id="rId46"/>
    <p:sldId id="328" r:id="rId47"/>
    <p:sldId id="327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</p:sldIdLst>
  <p:sldSz cx="13004800" cy="7302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624"/>
  </p:normalViewPr>
  <p:slideViewPr>
    <p:cSldViewPr snapToGrid="0" snapToObjects="1">
      <p:cViewPr>
        <p:scale>
          <a:sx n="90" d="100"/>
          <a:sy n="90" d="100"/>
        </p:scale>
        <p:origin x="968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4" name="Shape 45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547786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j-lt"/>
        <a:ea typeface="+mj-ea"/>
        <a:cs typeface="+mj-cs"/>
        <a:sym typeface="Helvetica Neue"/>
      </a:defRPr>
    </a:lvl1pPr>
    <a:lvl2pPr indent="228600" latinLnBrk="0">
      <a:defRPr>
        <a:latin typeface="+mj-lt"/>
        <a:ea typeface="+mj-ea"/>
        <a:cs typeface="+mj-cs"/>
        <a:sym typeface="Helvetica Neue"/>
      </a:defRPr>
    </a:lvl2pPr>
    <a:lvl3pPr indent="457200" latinLnBrk="0">
      <a:defRPr>
        <a:latin typeface="+mj-lt"/>
        <a:ea typeface="+mj-ea"/>
        <a:cs typeface="+mj-cs"/>
        <a:sym typeface="Helvetica Neue"/>
      </a:defRPr>
    </a:lvl3pPr>
    <a:lvl4pPr indent="685800" latinLnBrk="0">
      <a:defRPr>
        <a:latin typeface="+mj-lt"/>
        <a:ea typeface="+mj-ea"/>
        <a:cs typeface="+mj-cs"/>
        <a:sym typeface="Helvetica Neue"/>
      </a:defRPr>
    </a:lvl4pPr>
    <a:lvl5pPr indent="914400" latinLnBrk="0">
      <a:defRPr>
        <a:latin typeface="+mj-lt"/>
        <a:ea typeface="+mj-ea"/>
        <a:cs typeface="+mj-cs"/>
        <a:sym typeface="Helvetica Neue"/>
      </a:defRPr>
    </a:lvl5pPr>
    <a:lvl6pPr indent="1143000" latinLnBrk="0">
      <a:defRPr>
        <a:latin typeface="+mj-lt"/>
        <a:ea typeface="+mj-ea"/>
        <a:cs typeface="+mj-cs"/>
        <a:sym typeface="Helvetica Neue"/>
      </a:defRPr>
    </a:lvl6pPr>
    <a:lvl7pPr indent="1371600" latinLnBrk="0">
      <a:defRPr>
        <a:latin typeface="+mj-lt"/>
        <a:ea typeface="+mj-ea"/>
        <a:cs typeface="+mj-cs"/>
        <a:sym typeface="Helvetica Neue"/>
      </a:defRPr>
    </a:lvl7pPr>
    <a:lvl8pPr indent="1600200" latinLnBrk="0">
      <a:defRPr>
        <a:latin typeface="+mj-lt"/>
        <a:ea typeface="+mj-ea"/>
        <a:cs typeface="+mj-cs"/>
        <a:sym typeface="Helvetica Neue"/>
      </a:defRPr>
    </a:lvl8pPr>
    <a:lvl9pPr indent="1828800" latinLnBrk="0">
      <a:defRPr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6" name="Shape 4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Provide your name and brief bio, including: your background in Python programming, any experience you've had with GA, and one "fun fact" about yourself.</a:t>
            </a:r>
          </a:p>
        </p:txBody>
      </p:sp>
    </p:spTree>
    <p:extLst>
      <p:ext uri="{BB962C8B-B14F-4D97-AF65-F5344CB8AC3E}">
        <p14:creationId xmlns:p14="http://schemas.microsoft.com/office/powerpoint/2010/main" val="979514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4" name="Shape 4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Provide your name and brief bio, including: your background in Python programming, any experience you've had with GA, and one "fun fact" about yourself.</a:t>
            </a:r>
          </a:p>
        </p:txBody>
      </p:sp>
    </p:spTree>
    <p:extLst>
      <p:ext uri="{BB962C8B-B14F-4D97-AF65-F5344CB8AC3E}">
        <p14:creationId xmlns:p14="http://schemas.microsoft.com/office/powerpoint/2010/main" val="95588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4" name="Shape 4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Provide your name and brief bio, including: your background in Python programming, any experience you've had with GA, and one "fun fact" about yourself.</a:t>
            </a:r>
          </a:p>
        </p:txBody>
      </p:sp>
    </p:spTree>
    <p:extLst>
      <p:ext uri="{BB962C8B-B14F-4D97-AF65-F5344CB8AC3E}">
        <p14:creationId xmlns:p14="http://schemas.microsoft.com/office/powerpoint/2010/main" val="1887694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hape 9" descr="Shap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4998" y="762000"/>
            <a:ext cx="2832102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: Smart Phon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51" descr="Shape 5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0" y="1313654"/>
            <a:ext cx="4043866" cy="605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Shape 52" descr="Shape 5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3600" y="1371600"/>
            <a:ext cx="3695699" cy="5514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Shape 53" descr="Shape 5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09000" y="1358900"/>
            <a:ext cx="2984500" cy="545945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56"/>
          <p:cNvSpPr txBox="1"/>
          <p:nvPr/>
        </p:nvSpPr>
        <p:spPr>
          <a:xfrm>
            <a:off x="5651500" y="3835400"/>
            <a:ext cx="1707946" cy="273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r>
              <a:t>Drag an object here</a:t>
            </a:r>
          </a:p>
        </p:txBody>
      </p:sp>
      <p:sp>
        <p:nvSpPr>
          <p:cNvPr id="95" name="Shape 57"/>
          <p:cNvSpPr txBox="1"/>
          <p:nvPr/>
        </p:nvSpPr>
        <p:spPr>
          <a:xfrm>
            <a:off x="9182100" y="3835400"/>
            <a:ext cx="1707946" cy="273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r>
              <a:t>Drag an object here</a:t>
            </a:r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</a:lvl1pPr>
            <a:lvl2pPr marL="965200" indent="-304800">
              <a:spcBef>
                <a:spcPts val="0"/>
              </a:spcBef>
            </a:lvl2pPr>
            <a:lvl3pPr marL="1901371" indent="-783771">
              <a:spcBef>
                <a:spcPts val="0"/>
              </a:spcBef>
            </a:lvl3pPr>
            <a:lvl4pPr marL="2750457" indent="-1175657">
              <a:spcBef>
                <a:spcPts val="0"/>
              </a:spcBef>
            </a:lvl4pPr>
            <a:lvl5pPr marL="3599543" indent="-1567543"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62"/>
          <p:cNvSpPr/>
          <p:nvPr/>
        </p:nvSpPr>
        <p:spPr>
          <a:xfrm>
            <a:off x="655827" y="2307725"/>
            <a:ext cx="3000001" cy="30000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5" name="Shape 63"/>
          <p:cNvSpPr/>
          <p:nvPr/>
        </p:nvSpPr>
        <p:spPr>
          <a:xfrm>
            <a:off x="4386427" y="2303347"/>
            <a:ext cx="3000002" cy="30000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" name="Shape 64"/>
          <p:cNvSpPr/>
          <p:nvPr/>
        </p:nvSpPr>
        <p:spPr>
          <a:xfrm>
            <a:off x="7409002" y="2423730"/>
            <a:ext cx="3000001" cy="30000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llou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Shape 68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114" name="Shape 69" descr="Shape 6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70001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5" name="Shape 70"/>
            <p:cNvSpPr txBox="1"/>
            <p:nvPr/>
          </p:nvSpPr>
          <p:spPr>
            <a:xfrm>
              <a:off x="88900" y="341594"/>
              <a:ext cx="1079500" cy="663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75000"/>
                </a:lnSpc>
                <a:defRPr sz="1800" b="1"/>
              </a:pPr>
              <a:r>
                <a:t>INSERT STICKER</a:t>
              </a:r>
              <a:br/>
              <a:r>
                <a:t>TEXT</a:t>
              </a:r>
            </a:p>
          </p:txBody>
        </p:sp>
      </p:grpSp>
      <p:grpSp>
        <p:nvGrpSpPr>
          <p:cNvPr id="119" name="Shape 71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117" name="Shape 72" descr="Shape 7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70001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8" name="Shape 73"/>
            <p:cNvSpPr txBox="1"/>
            <p:nvPr/>
          </p:nvSpPr>
          <p:spPr>
            <a:xfrm>
              <a:off x="101600" y="354294"/>
              <a:ext cx="1079500" cy="663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75000"/>
                </a:lnSpc>
                <a:defRPr sz="1800" b="1">
                  <a:solidFill>
                    <a:srgbClr val="FFFFFF"/>
                  </a:solidFill>
                </a:defRPr>
              </a:pPr>
              <a:r>
                <a:t>INSERT STICKER</a:t>
              </a:r>
              <a:br/>
              <a:r>
                <a:t>TEXT</a:t>
              </a:r>
            </a:p>
          </p:txBody>
        </p:sp>
      </p:grpSp>
      <p:grpSp>
        <p:nvGrpSpPr>
          <p:cNvPr id="122" name="Shape 74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120" name="Shape 75" descr="Shape 7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70001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" name="Shape 76"/>
            <p:cNvSpPr txBox="1"/>
            <p:nvPr/>
          </p:nvSpPr>
          <p:spPr>
            <a:xfrm>
              <a:off x="88900" y="328894"/>
              <a:ext cx="1079500" cy="663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75000"/>
                </a:lnSpc>
                <a:defRPr sz="1800" b="1">
                  <a:solidFill>
                    <a:srgbClr val="FFFFFF"/>
                  </a:solidFill>
                </a:defRPr>
              </a:pPr>
              <a:r>
                <a:t>INSERT STICKER</a:t>
              </a:r>
              <a:br/>
              <a:r>
                <a:t>TEXT</a:t>
              </a:r>
            </a:p>
          </p:txBody>
        </p:sp>
      </p:grpSp>
      <p:grpSp>
        <p:nvGrpSpPr>
          <p:cNvPr id="125" name="Shape 77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123" name="Shape 78" descr="Shape 7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70001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4" name="Shape 79"/>
            <p:cNvSpPr txBox="1"/>
            <p:nvPr/>
          </p:nvSpPr>
          <p:spPr>
            <a:xfrm>
              <a:off x="101600" y="341594"/>
              <a:ext cx="1079500" cy="663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75000"/>
                </a:lnSpc>
                <a:defRPr sz="1800" b="1">
                  <a:solidFill>
                    <a:srgbClr val="FFFFFF"/>
                  </a:solidFill>
                </a:defRPr>
              </a:pPr>
              <a:r>
                <a:t>INSERT STICKER</a:t>
              </a:r>
              <a:br/>
              <a:r>
                <a:t>TEXT</a:t>
              </a:r>
            </a:p>
          </p:txBody>
        </p:sp>
      </p:grpSp>
      <p:grpSp>
        <p:nvGrpSpPr>
          <p:cNvPr id="128" name="Shape 80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126" name="Shape 81" descr="Shape 81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270001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7" name="Shape 82"/>
            <p:cNvSpPr txBox="1"/>
            <p:nvPr/>
          </p:nvSpPr>
          <p:spPr>
            <a:xfrm>
              <a:off x="88900" y="328894"/>
              <a:ext cx="1079500" cy="663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75000"/>
                </a:lnSpc>
                <a:defRPr sz="1800" b="1">
                  <a:solidFill>
                    <a:srgbClr val="FFFFFF"/>
                  </a:solidFill>
                </a:defRPr>
              </a:pPr>
              <a:r>
                <a:t>INSERT STICKER</a:t>
              </a:r>
              <a:br/>
              <a:r>
                <a:t>TEXT</a:t>
              </a:r>
            </a:p>
          </p:txBody>
        </p:sp>
      </p:grpSp>
      <p:grpSp>
        <p:nvGrpSpPr>
          <p:cNvPr id="131" name="Shape 83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129" name="Shape 84" descr="Shape 84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270001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0" name="Shape 85"/>
            <p:cNvSpPr txBox="1"/>
            <p:nvPr/>
          </p:nvSpPr>
          <p:spPr>
            <a:xfrm>
              <a:off x="101600" y="341594"/>
              <a:ext cx="1079500" cy="663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75000"/>
                </a:lnSpc>
                <a:defRPr sz="1800" b="1">
                  <a:solidFill>
                    <a:srgbClr val="FFFFFF"/>
                  </a:solidFill>
                </a:defRPr>
              </a:pPr>
              <a:r>
                <a:t>INSERT STICKER</a:t>
              </a:r>
              <a:br/>
              <a:r>
                <a:t>TEXT</a:t>
              </a:r>
            </a:p>
          </p:txBody>
        </p:sp>
      </p:grpSp>
      <p:sp>
        <p:nvSpPr>
          <p:cNvPr id="132" name="Shape 86"/>
          <p:cNvSpPr txBox="1"/>
          <p:nvPr/>
        </p:nvSpPr>
        <p:spPr>
          <a:xfrm>
            <a:off x="8790781" y="1828800"/>
            <a:ext cx="3236120" cy="1908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9400" tIns="279400" rIns="279400" bIns="279400">
            <a:spAutoFit/>
          </a:bodyPr>
          <a:lstStyle>
            <a:lvl1pPr>
              <a:lnSpc>
                <a:spcPct val="133333"/>
              </a:lnSpc>
              <a:defRPr sz="1200">
                <a:solidFill>
                  <a:srgbClr val="FFFFFF"/>
                </a:solidFill>
              </a:defRPr>
            </a:lvl1pPr>
          </a:lstStyle>
          <a:p>
            <a: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136" name="Shape 87"/>
          <p:cNvGrpSpPr/>
          <p:nvPr/>
        </p:nvGrpSpPr>
        <p:grpSpPr>
          <a:xfrm>
            <a:off x="4051298" y="1828799"/>
            <a:ext cx="2032002" cy="2032001"/>
            <a:chOff x="0" y="0"/>
            <a:chExt cx="2032000" cy="2032000"/>
          </a:xfrm>
        </p:grpSpPr>
        <p:pic>
          <p:nvPicPr>
            <p:cNvPr id="133" name="Shape 88" descr="Shape 8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032001" cy="2032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" name="Shape 89"/>
            <p:cNvSpPr txBox="1"/>
            <p:nvPr/>
          </p:nvSpPr>
          <p:spPr>
            <a:xfrm>
              <a:off x="165100" y="152400"/>
              <a:ext cx="1676400" cy="25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75000"/>
                </a:lnSpc>
                <a:defRPr sz="1800" b="1"/>
              </a:lvl1pPr>
            </a:lstStyle>
            <a:p>
              <a:r>
                <a:t>INSERT TERM</a:t>
              </a:r>
            </a:p>
          </p:txBody>
        </p:sp>
        <p:sp>
          <p:nvSpPr>
            <p:cNvPr id="135" name="Shape 90"/>
            <p:cNvSpPr txBox="1"/>
            <p:nvPr/>
          </p:nvSpPr>
          <p:spPr>
            <a:xfrm>
              <a:off x="165100" y="419100"/>
              <a:ext cx="1676400" cy="1585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33333"/>
                </a:lnSpc>
                <a:defRPr sz="1200"/>
              </a:lvl1pPr>
            </a:lstStyle>
            <a:p>
              <a: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40" name="Shape 91"/>
          <p:cNvGrpSpPr/>
          <p:nvPr/>
        </p:nvGrpSpPr>
        <p:grpSpPr>
          <a:xfrm>
            <a:off x="6362698" y="1828799"/>
            <a:ext cx="2032002" cy="2032001"/>
            <a:chOff x="0" y="0"/>
            <a:chExt cx="2032000" cy="2032000"/>
          </a:xfrm>
        </p:grpSpPr>
        <p:pic>
          <p:nvPicPr>
            <p:cNvPr id="137" name="Shape 92" descr="Shape 92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2032001" cy="2032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" name="Shape 93"/>
            <p:cNvSpPr txBox="1"/>
            <p:nvPr/>
          </p:nvSpPr>
          <p:spPr>
            <a:xfrm>
              <a:off x="177800" y="152400"/>
              <a:ext cx="1676400" cy="25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75000"/>
                </a:lnSpc>
                <a:defRPr sz="1800" b="1">
                  <a:solidFill>
                    <a:srgbClr val="FFFFFF"/>
                  </a:solidFill>
                </a:defRPr>
              </a:lvl1pPr>
            </a:lstStyle>
            <a:p>
              <a:r>
                <a:t>INSERT TERM</a:t>
              </a:r>
            </a:p>
          </p:txBody>
        </p:sp>
        <p:sp>
          <p:nvSpPr>
            <p:cNvPr id="139" name="Shape 94"/>
            <p:cNvSpPr txBox="1"/>
            <p:nvPr/>
          </p:nvSpPr>
          <p:spPr>
            <a:xfrm>
              <a:off x="177800" y="419100"/>
              <a:ext cx="1676400" cy="1585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33333"/>
                </a:lnSpc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44" name="Shape 95"/>
          <p:cNvGrpSpPr/>
          <p:nvPr/>
        </p:nvGrpSpPr>
        <p:grpSpPr>
          <a:xfrm>
            <a:off x="4051298" y="4114798"/>
            <a:ext cx="2032002" cy="2032002"/>
            <a:chOff x="0" y="0"/>
            <a:chExt cx="2032000" cy="2032000"/>
          </a:xfrm>
        </p:grpSpPr>
        <p:pic>
          <p:nvPicPr>
            <p:cNvPr id="141" name="Shape 96" descr="Shape 96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2032001" cy="2032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2" name="Shape 97"/>
            <p:cNvSpPr txBox="1"/>
            <p:nvPr/>
          </p:nvSpPr>
          <p:spPr>
            <a:xfrm>
              <a:off x="165100" y="177800"/>
              <a:ext cx="1676400" cy="25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75000"/>
                </a:lnSpc>
                <a:defRPr sz="1800" b="1">
                  <a:solidFill>
                    <a:srgbClr val="FFFFFF"/>
                  </a:solidFill>
                </a:defRPr>
              </a:lvl1pPr>
            </a:lstStyle>
            <a:p>
              <a:r>
                <a:t>INSERT TERM</a:t>
              </a:r>
            </a:p>
          </p:txBody>
        </p:sp>
        <p:sp>
          <p:nvSpPr>
            <p:cNvPr id="143" name="Shape 98"/>
            <p:cNvSpPr txBox="1"/>
            <p:nvPr/>
          </p:nvSpPr>
          <p:spPr>
            <a:xfrm>
              <a:off x="165100" y="444500"/>
              <a:ext cx="1676400" cy="1585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33333"/>
                </a:lnSpc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48" name="Shape 99"/>
          <p:cNvGrpSpPr/>
          <p:nvPr/>
        </p:nvGrpSpPr>
        <p:grpSpPr>
          <a:xfrm>
            <a:off x="6362698" y="4114798"/>
            <a:ext cx="2032002" cy="2032002"/>
            <a:chOff x="0" y="0"/>
            <a:chExt cx="2032000" cy="2032000"/>
          </a:xfrm>
        </p:grpSpPr>
        <p:pic>
          <p:nvPicPr>
            <p:cNvPr id="145" name="Shape 100" descr="Shape 100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2032001" cy="2032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6" name="Shape 101"/>
            <p:cNvSpPr txBox="1"/>
            <p:nvPr/>
          </p:nvSpPr>
          <p:spPr>
            <a:xfrm>
              <a:off x="177800" y="177800"/>
              <a:ext cx="1676400" cy="25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75000"/>
                </a:lnSpc>
                <a:defRPr sz="1800" b="1">
                  <a:solidFill>
                    <a:srgbClr val="FFFFFF"/>
                  </a:solidFill>
                </a:defRPr>
              </a:lvl1pPr>
            </a:lstStyle>
            <a:p>
              <a:r>
                <a:t>INSERT TERM</a:t>
              </a:r>
            </a:p>
          </p:txBody>
        </p:sp>
        <p:sp>
          <p:nvSpPr>
            <p:cNvPr id="147" name="Shape 102"/>
            <p:cNvSpPr txBox="1"/>
            <p:nvPr/>
          </p:nvSpPr>
          <p:spPr>
            <a:xfrm>
              <a:off x="177800" y="444500"/>
              <a:ext cx="1676400" cy="1585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33333"/>
                </a:lnSpc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51" name="Shape 103"/>
          <p:cNvGrpSpPr/>
          <p:nvPr/>
        </p:nvGrpSpPr>
        <p:grpSpPr>
          <a:xfrm>
            <a:off x="8790781" y="4114799"/>
            <a:ext cx="3236120" cy="2032001"/>
            <a:chOff x="0" y="0"/>
            <a:chExt cx="3236119" cy="2032000"/>
          </a:xfrm>
        </p:grpSpPr>
        <p:sp>
          <p:nvSpPr>
            <p:cNvPr id="149" name="Shape"/>
            <p:cNvSpPr/>
            <p:nvPr/>
          </p:nvSpPr>
          <p:spPr>
            <a:xfrm>
              <a:off x="-1" y="-1"/>
              <a:ext cx="3236121" cy="2032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14" y="0"/>
                  </a:moveTo>
                  <a:cubicBezTo>
                    <a:pt x="2778" y="0"/>
                    <a:pt x="2019" y="1209"/>
                    <a:pt x="2019" y="2700"/>
                  </a:cubicBezTo>
                  <a:lnTo>
                    <a:pt x="2019" y="5214"/>
                  </a:lnTo>
                  <a:lnTo>
                    <a:pt x="0" y="6763"/>
                  </a:lnTo>
                  <a:lnTo>
                    <a:pt x="2019" y="8311"/>
                  </a:lnTo>
                  <a:lnTo>
                    <a:pt x="2019" y="18900"/>
                  </a:lnTo>
                  <a:cubicBezTo>
                    <a:pt x="2019" y="20391"/>
                    <a:pt x="2778" y="21600"/>
                    <a:pt x="3714" y="21600"/>
                  </a:cubicBezTo>
                  <a:lnTo>
                    <a:pt x="19905" y="21600"/>
                  </a:lnTo>
                  <a:cubicBezTo>
                    <a:pt x="20841" y="21600"/>
                    <a:pt x="21600" y="20391"/>
                    <a:pt x="21600" y="18900"/>
                  </a:cubicBezTo>
                  <a:lnTo>
                    <a:pt x="21600" y="2700"/>
                  </a:lnTo>
                  <a:cubicBezTo>
                    <a:pt x="21600" y="1209"/>
                    <a:pt x="20841" y="0"/>
                    <a:pt x="19905" y="0"/>
                  </a:cubicBezTo>
                  <a:lnTo>
                    <a:pt x="3714" y="0"/>
                  </a:lnTo>
                  <a:close/>
                </a:path>
              </a:pathLst>
            </a:custGeom>
            <a:solidFill>
              <a:srgbClr val="FFD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33333"/>
                </a:lnSpc>
              </a:pPr>
              <a:endParaRPr/>
            </a:p>
          </p:txBody>
        </p:sp>
        <p:sp>
          <p:nvSpPr>
            <p:cNvPr id="150" name="Insert quote here. Vestibulum suscipit augue a erat tristique sollicitudin. Donec sit amet neque arcu. Vestibulum at rhoncus neque. Vivamus eget vulputate purus. Curabitur venenatis, nisi non faucibus fringilla. —John Doe"/>
            <p:cNvSpPr txBox="1"/>
            <p:nvPr/>
          </p:nvSpPr>
          <p:spPr>
            <a:xfrm>
              <a:off x="-1" y="0"/>
              <a:ext cx="3236121" cy="1908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9400" tIns="279400" rIns="279400" bIns="279400" numCol="1" anchor="t">
              <a:spAutoFit/>
            </a:bodyPr>
            <a:lstStyle>
              <a:lvl1pPr>
                <a:lnSpc>
                  <a:spcPct val="133333"/>
                </a:lnSpc>
                <a:defRPr sz="1200"/>
              </a:lvl1pPr>
            </a:lstStyle>
            <a:p>
              <a:r>
                <a:t>Insert quote here. Vestibulum suscipit augue a erat tristique sollicitudin. Donec sit amet neque arcu. Vestibulum at rhoncus neque. Vivamus eget vulputate purus. Curabitur venenatis, nisi non faucibus fringilla. —John Doe</a:t>
              </a:r>
            </a:p>
          </p:txBody>
        </p:sp>
      </p:grpSp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ctivit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Shape 107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59" name="Shape 108" descr="Shape 10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70001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0" name="Shape 109"/>
            <p:cNvSpPr txBox="1"/>
            <p:nvPr/>
          </p:nvSpPr>
          <p:spPr>
            <a:xfrm>
              <a:off x="88900" y="429841"/>
              <a:ext cx="1079500" cy="4611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75000"/>
                </a:lnSpc>
                <a:defRPr sz="1800" b="1">
                  <a:solidFill>
                    <a:srgbClr val="FFFFFF"/>
                  </a:solidFill>
                </a:defRPr>
              </a:lvl1pPr>
            </a:lstStyle>
            <a:p>
              <a:r>
                <a:t>EXERCISE</a:t>
              </a:r>
            </a:p>
          </p:txBody>
        </p:sp>
      </p:grpSp>
      <p:sp>
        <p:nvSpPr>
          <p:cNvPr id="162" name="Shape 112"/>
          <p:cNvSpPr txBox="1"/>
          <p:nvPr/>
        </p:nvSpPr>
        <p:spPr>
          <a:xfrm>
            <a:off x="3911600" y="2989696"/>
            <a:ext cx="3733800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 b="1"/>
            </a:lvl1pPr>
          </a:lstStyle>
          <a:p>
            <a:r>
              <a:t>TIMING</a:t>
            </a:r>
          </a:p>
        </p:txBody>
      </p:sp>
      <p:sp>
        <p:nvSpPr>
          <p:cNvPr id="163" name="Shape 113"/>
          <p:cNvSpPr txBox="1"/>
          <p:nvPr/>
        </p:nvSpPr>
        <p:spPr>
          <a:xfrm>
            <a:off x="3911600" y="5114914"/>
            <a:ext cx="3733800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 b="1"/>
            </a:lvl1pPr>
          </a:lstStyle>
          <a:p>
            <a:r>
              <a:t>DELIVERABLE</a:t>
            </a:r>
          </a:p>
        </p:txBody>
      </p:sp>
      <p:sp>
        <p:nvSpPr>
          <p:cNvPr id="164" name="Shape 115"/>
          <p:cNvSpPr txBox="1"/>
          <p:nvPr/>
        </p:nvSpPr>
        <p:spPr>
          <a:xfrm>
            <a:off x="3911600" y="1969298"/>
            <a:ext cx="3733800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 b="1"/>
            </a:lvl1pPr>
          </a:lstStyle>
          <a:p>
            <a:r>
              <a:t>KEY OBJECTIVE(S)</a:t>
            </a:r>
          </a:p>
        </p:txBody>
      </p:sp>
      <p:sp>
        <p:nvSpPr>
          <p:cNvPr id="165" name="Shape 116"/>
          <p:cNvSpPr/>
          <p:nvPr/>
        </p:nvSpPr>
        <p:spPr>
          <a:xfrm flipV="1">
            <a:off x="3225800" y="1803657"/>
            <a:ext cx="1" cy="4430479"/>
          </a:xfrm>
          <a:prstGeom prst="line">
            <a:avLst/>
          </a:prstGeom>
          <a:ln w="12700">
            <a:solidFill>
              <a:srgbClr val="EAEAEA"/>
            </a:solidFill>
            <a:miter lim="8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&amp;A">
    <p:bg>
      <p:bgPr>
        <a:solidFill>
          <a:srgbClr val="FFD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18"/>
          <p:cNvSpPr txBox="1"/>
          <p:nvPr/>
        </p:nvSpPr>
        <p:spPr>
          <a:xfrm>
            <a:off x="635000" y="657850"/>
            <a:ext cx="11734800" cy="1702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8333"/>
              </a:lnSpc>
              <a:defRPr sz="12000" b="1">
                <a:solidFill>
                  <a:srgbClr val="FFFFFF"/>
                </a:solidFill>
              </a:defRPr>
            </a:lvl1pPr>
          </a:lstStyle>
          <a:p>
            <a:r>
              <a:t>Q&amp;A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xit Tickets">
    <p:bg>
      <p:bgPr>
        <a:solidFill>
          <a:srgbClr val="FFAF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20"/>
          <p:cNvSpPr txBox="1"/>
          <p:nvPr/>
        </p:nvSpPr>
        <p:spPr>
          <a:xfrm>
            <a:off x="635000" y="729200"/>
            <a:ext cx="11734800" cy="1702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8333"/>
              </a:lnSpc>
              <a:defRPr sz="12000" b="1">
                <a:solidFill>
                  <a:srgbClr val="FFFFFF"/>
                </a:solidFill>
              </a:defRPr>
            </a:lvl1pPr>
          </a:lstStyle>
          <a:p>
            <a:r>
              <a:t>EXIT TICKETS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ctivity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Shape 125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96" name="Shape 126" descr="Shape 12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70001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7" name="Shape 127"/>
            <p:cNvSpPr txBox="1"/>
            <p:nvPr/>
          </p:nvSpPr>
          <p:spPr>
            <a:xfrm>
              <a:off x="88900" y="429841"/>
              <a:ext cx="1079500" cy="4611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75000"/>
                </a:lnSpc>
                <a:defRPr sz="1800" b="1">
                  <a:solidFill>
                    <a:srgbClr val="FFFFFF"/>
                  </a:solidFill>
                </a:defRPr>
              </a:lvl1pPr>
            </a:lstStyle>
            <a:p>
              <a:r>
                <a:t>EXERCISE</a:t>
              </a:r>
            </a:p>
          </p:txBody>
        </p:sp>
      </p:grpSp>
      <p:sp>
        <p:nvSpPr>
          <p:cNvPr id="199" name="Shape 128"/>
          <p:cNvSpPr/>
          <p:nvPr/>
        </p:nvSpPr>
        <p:spPr>
          <a:xfrm flipV="1">
            <a:off x="3225800" y="1803657"/>
            <a:ext cx="1" cy="4430479"/>
          </a:xfrm>
          <a:prstGeom prst="line">
            <a:avLst/>
          </a:prstGeom>
          <a:ln w="12700">
            <a:solidFill>
              <a:srgbClr val="EAEAEA"/>
            </a:solidFill>
            <a:miter lim="8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se Stud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134"/>
          <p:cNvSpPr txBox="1"/>
          <p:nvPr/>
        </p:nvSpPr>
        <p:spPr>
          <a:xfrm>
            <a:off x="635000" y="2387600"/>
            <a:ext cx="3733800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 b="1"/>
            </a:lvl1pPr>
          </a:lstStyle>
          <a:p>
            <a:r>
              <a:t>SUMMARY</a:t>
            </a:r>
          </a:p>
        </p:txBody>
      </p:sp>
      <p:sp>
        <p:nvSpPr>
          <p:cNvPr id="208" name="Shape 135"/>
          <p:cNvSpPr txBox="1"/>
          <p:nvPr/>
        </p:nvSpPr>
        <p:spPr>
          <a:xfrm>
            <a:off x="8636000" y="2387600"/>
            <a:ext cx="3733800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 b="1"/>
            </a:lvl1pPr>
          </a:lstStyle>
          <a:p>
            <a:r>
              <a:t>KEY CHALLENGE / QUESTION</a:t>
            </a:r>
          </a:p>
        </p:txBody>
      </p:sp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4200" y="762383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: Full Page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Body Level One…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</a:lvl1pPr>
            <a:lvl2pPr marL="965200" indent="-304800">
              <a:spcBef>
                <a:spcPts val="0"/>
              </a:spcBef>
            </a:lvl2pPr>
            <a:lvl3pPr marL="1901371" indent="-783771">
              <a:spcBef>
                <a:spcPts val="0"/>
              </a:spcBef>
            </a:lvl3pPr>
            <a:lvl4pPr marL="2750457" indent="-1175657">
              <a:spcBef>
                <a:spcPts val="0"/>
              </a:spcBef>
            </a:lvl4pPr>
            <a:lvl5pPr marL="3599543" indent="-1567543"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7" name="Title Text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600"/>
          </a:xfrm>
          <a:prstGeom prst="rect">
            <a:avLst/>
          </a:prstGeom>
          <a:ln w="12700">
            <a:noFill/>
            <a:miter lim="400000"/>
          </a:ln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4200" y="762383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: IMAC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142" descr="Shape 14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4700" y="1555328"/>
            <a:ext cx="6361385" cy="5156202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</a:lvl1pPr>
            <a:lvl2pPr marL="965200" indent="-304800">
              <a:spcBef>
                <a:spcPts val="0"/>
              </a:spcBef>
            </a:lvl2pPr>
            <a:lvl3pPr marL="1901371" indent="-783771">
              <a:spcBef>
                <a:spcPts val="0"/>
              </a:spcBef>
            </a:lvl3pPr>
            <a:lvl4pPr marL="2750457" indent="-1175657">
              <a:spcBef>
                <a:spcPts val="0"/>
              </a:spcBef>
            </a:lvl4pPr>
            <a:lvl5pPr marL="3599543" indent="-1567543"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4200" y="762383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: MAC Book Pr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hape 148" descr="Shape 1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4792" y="1556145"/>
            <a:ext cx="7328694" cy="5128522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</a:lvl1pPr>
            <a:lvl2pPr marL="965200" indent="-304800">
              <a:spcBef>
                <a:spcPts val="0"/>
              </a:spcBef>
            </a:lvl2pPr>
            <a:lvl3pPr marL="1901371" indent="-783771">
              <a:spcBef>
                <a:spcPts val="0"/>
              </a:spcBef>
            </a:lvl3pPr>
            <a:lvl4pPr marL="2750457" indent="-1175657">
              <a:spcBef>
                <a:spcPts val="0"/>
              </a:spcBef>
            </a:lvl4pPr>
            <a:lvl5pPr marL="3599543" indent="-1567543"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4200" y="762383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: IPa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154" descr="Shape 15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6900" y="1511300"/>
            <a:ext cx="6845300" cy="5354576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</a:lvl1pPr>
            <a:lvl2pPr marL="965200" indent="-304800">
              <a:spcBef>
                <a:spcPts val="0"/>
              </a:spcBef>
            </a:lvl2pPr>
            <a:lvl3pPr marL="1901371" indent="-783771">
              <a:spcBef>
                <a:spcPts val="0"/>
              </a:spcBef>
            </a:lvl3pPr>
            <a:lvl4pPr marL="2750457" indent="-1175657">
              <a:spcBef>
                <a:spcPts val="0"/>
              </a:spcBef>
            </a:lvl4pPr>
            <a:lvl5pPr marL="3599543" indent="-1567543"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4200" y="762383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: Smart Phon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160" descr="Shape 16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0" y="1313654"/>
            <a:ext cx="4043866" cy="605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Shape 161" descr="Shape 16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3600" y="1371600"/>
            <a:ext cx="3695699" cy="5514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Shape 162" descr="Shape 16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09000" y="1358900"/>
            <a:ext cx="2984500" cy="5459451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Shape 165"/>
          <p:cNvSpPr txBox="1"/>
          <p:nvPr/>
        </p:nvSpPr>
        <p:spPr>
          <a:xfrm>
            <a:off x="5651500" y="3835400"/>
            <a:ext cx="1707946" cy="273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r>
              <a:t>Drag an object here</a:t>
            </a:r>
          </a:p>
        </p:txBody>
      </p:sp>
      <p:sp>
        <p:nvSpPr>
          <p:cNvPr id="256" name="Shape 166"/>
          <p:cNvSpPr txBox="1"/>
          <p:nvPr/>
        </p:nvSpPr>
        <p:spPr>
          <a:xfrm>
            <a:off x="9182100" y="3835400"/>
            <a:ext cx="1707946" cy="273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r>
              <a:t>Drag an object here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</a:lvl1pPr>
            <a:lvl2pPr marL="965200" indent="-304800">
              <a:spcBef>
                <a:spcPts val="0"/>
              </a:spcBef>
            </a:lvl2pPr>
            <a:lvl3pPr marL="1901371" indent="-783771">
              <a:spcBef>
                <a:spcPts val="0"/>
              </a:spcBef>
            </a:lvl3pPr>
            <a:lvl4pPr marL="2750457" indent="-1175657">
              <a:spcBef>
                <a:spcPts val="0"/>
              </a:spcBef>
            </a:lvl4pPr>
            <a:lvl5pPr marL="3599543" indent="-1567543"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4200" y="762383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scussio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170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>
            <a:solidFill>
              <a:srgbClr val="FFFFFF"/>
            </a:solidFill>
            <a:miter lim="8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6" name="Shape 171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>
            <a:solidFill>
              <a:srgbClr val="FFFFFF"/>
            </a:solidFill>
            <a:miter lim="8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7" name="Shape 172"/>
          <p:cNvSpPr txBox="1"/>
          <p:nvPr/>
        </p:nvSpPr>
        <p:spPr>
          <a:xfrm>
            <a:off x="635000" y="1473200"/>
            <a:ext cx="11734800" cy="325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8333"/>
              </a:lnSpc>
              <a:defRPr sz="12000" b="1">
                <a:solidFill>
                  <a:srgbClr val="FFFFFF"/>
                </a:solidFill>
              </a:defRPr>
            </a:lvl1pPr>
          </a:lstStyle>
          <a:p>
            <a:r>
              <a:t>DISCUSSION TIME</a:t>
            </a:r>
          </a:p>
        </p:txBody>
      </p:sp>
      <p:sp>
        <p:nvSpPr>
          <p:cNvPr id="2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3080" y="762383"/>
            <a:ext cx="393319" cy="380234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ed Text w/ Sourc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i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: Text, 1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xfrm>
            <a:off x="635000" y="566124"/>
            <a:ext cx="11734800" cy="711301"/>
          </a:xfrm>
          <a:prstGeom prst="rect">
            <a:avLst/>
          </a:prstGeom>
          <a:ln w="12700">
            <a:noFill/>
            <a:miter lim="400000"/>
          </a:ln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7" name="Body Level One…"/>
          <p:cNvSpPr txBox="1">
            <a:spLocks noGrp="1"/>
          </p:cNvSpPr>
          <p:nvPr>
            <p:ph type="body" idx="1"/>
          </p:nvPr>
        </p:nvSpPr>
        <p:spPr>
          <a:xfrm>
            <a:off x="632055" y="2413000"/>
            <a:ext cx="11734802" cy="38099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der Rev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act Inf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191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8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8" name="Shape 192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8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9" name="Shape 193"/>
          <p:cNvSpPr txBox="1"/>
          <p:nvPr/>
        </p:nvSpPr>
        <p:spPr>
          <a:xfrm>
            <a:off x="635000" y="2273300"/>
            <a:ext cx="11734800" cy="2177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7800" lvl="1" indent="-177800">
              <a:lnSpc>
                <a:spcPct val="110000"/>
              </a:lnSpc>
              <a:buClr>
                <a:srgbClr val="000000"/>
              </a:buClr>
              <a:buSzPct val="85000"/>
              <a:buFont typeface="Helvetica"/>
              <a:buChar char="‣"/>
              <a:defRPr sz="2500"/>
            </a:pPr>
            <a:r>
              <a:t>Body Level One</a:t>
            </a:r>
          </a:p>
          <a:p>
            <a:pPr marL="177800" lvl="1" indent="-17780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Helvetica"/>
              <a:buChar char="‣"/>
              <a:defRPr sz="2500"/>
            </a:pPr>
            <a:r>
              <a:t>Body Level Two</a:t>
            </a:r>
          </a:p>
          <a:p>
            <a:pPr marL="177800" lvl="1" indent="-17780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Helvetica"/>
              <a:buChar char="‣"/>
              <a:defRPr sz="2500"/>
            </a:pPr>
            <a:r>
              <a:t>Body Level Three</a:t>
            </a:r>
          </a:p>
          <a:p>
            <a:pPr marL="177800" lvl="1" indent="-17780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Helvetica"/>
              <a:buChar char="‣"/>
              <a:defRPr sz="2500"/>
            </a:pPr>
            <a:r>
              <a:t>Body Level Four</a:t>
            </a:r>
          </a:p>
          <a:p>
            <a:pPr marL="177800" lvl="1" indent="-17780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Helvetica"/>
              <a:buChar char="‣"/>
              <a:defRPr sz="2500"/>
            </a:pPr>
            <a:r>
              <a:t>Body Level Five</a:t>
            </a:r>
          </a:p>
        </p:txBody>
      </p:sp>
      <p:sp>
        <p:nvSpPr>
          <p:cNvPr id="320" name="Shape 194"/>
          <p:cNvSpPr txBox="1"/>
          <p:nvPr/>
        </p:nvSpPr>
        <p:spPr>
          <a:xfrm>
            <a:off x="635000" y="2273300"/>
            <a:ext cx="11734800" cy="2177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7800" lvl="1" indent="-177800">
              <a:lnSpc>
                <a:spcPct val="110000"/>
              </a:lnSpc>
              <a:buClr>
                <a:srgbClr val="000000"/>
              </a:buClr>
              <a:buSzPct val="85000"/>
              <a:buFont typeface="Helvetica"/>
              <a:buChar char="‣"/>
              <a:defRPr sz="2500"/>
            </a:pPr>
            <a:r>
              <a:t>Body Level One</a:t>
            </a:r>
          </a:p>
          <a:p>
            <a:pPr marL="177800" lvl="1" indent="-17780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Helvetica"/>
              <a:buChar char="‣"/>
              <a:defRPr sz="2500"/>
            </a:pPr>
            <a:r>
              <a:t>Body Level Two</a:t>
            </a:r>
          </a:p>
          <a:p>
            <a:pPr marL="177800" lvl="1" indent="-17780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Helvetica"/>
              <a:buChar char="‣"/>
              <a:defRPr sz="2500"/>
            </a:pPr>
            <a:r>
              <a:t>Body Level Three</a:t>
            </a:r>
          </a:p>
          <a:p>
            <a:pPr marL="177800" lvl="1" indent="-17780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Helvetica"/>
              <a:buChar char="‣"/>
              <a:defRPr sz="2500"/>
            </a:pPr>
            <a:r>
              <a:t>Body Level Four</a:t>
            </a:r>
          </a:p>
          <a:p>
            <a:pPr marL="177800" lvl="1" indent="-17780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Helvetica"/>
              <a:buChar char="‣"/>
              <a:defRPr sz="2500"/>
            </a:pPr>
            <a:r>
              <a:t>Body Level Five</a:t>
            </a:r>
          </a:p>
        </p:txBody>
      </p:sp>
      <p:sp>
        <p:nvSpPr>
          <p:cNvPr id="3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Text"/>
          <p:cNvSpPr txBox="1">
            <a:spLocks noGrp="1"/>
          </p:cNvSpPr>
          <p:nvPr>
            <p:ph type="title"/>
          </p:nvPr>
        </p:nvSpPr>
        <p:spPr>
          <a:xfrm>
            <a:off x="443317" y="1057112"/>
            <a:ext cx="12118201" cy="2914201"/>
          </a:xfrm>
          <a:prstGeom prst="rect">
            <a:avLst/>
          </a:prstGeom>
          <a:ln w="12700">
            <a:noFill/>
            <a:miter lim="400000"/>
          </a:ln>
        </p:spPr>
        <p:txBody>
          <a:bodyPr lIns="129950" tIns="129950" rIns="129950" bIns="129950" anchor="b">
            <a:normAutofit/>
          </a:bodyPr>
          <a:lstStyle>
            <a:lvl1pPr algn="ctr">
              <a:lnSpc>
                <a:spcPct val="100000"/>
              </a:lnSpc>
              <a:defRPr sz="74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3305" y="4023757"/>
            <a:ext cx="12118201" cy="1125301"/>
          </a:xfrm>
          <a:prstGeom prst="rect">
            <a:avLst/>
          </a:prstGeom>
        </p:spPr>
        <p:txBody>
          <a:bodyPr lIns="129950" tIns="129950" rIns="129950" bIns="129950">
            <a:normAutofit/>
          </a:bodyPr>
          <a:lstStyle>
            <a:lvl1pPr algn="ctr">
              <a:spcBef>
                <a:spcPts val="0"/>
              </a:spcBef>
              <a:buSzTx/>
              <a:buFontTx/>
              <a:buNone/>
              <a:defRPr sz="4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algn="ctr">
              <a:spcBef>
                <a:spcPts val="0"/>
              </a:spcBef>
              <a:buSzTx/>
              <a:buFontTx/>
              <a:buNone/>
              <a:defRPr sz="4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algn="ctr">
              <a:spcBef>
                <a:spcPts val="0"/>
              </a:spcBef>
              <a:buSzTx/>
              <a:buFontTx/>
              <a:buNone/>
              <a:defRPr sz="4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algn="ctr">
              <a:spcBef>
                <a:spcPts val="0"/>
              </a:spcBef>
              <a:buSzTx/>
              <a:buFontTx/>
              <a:buNone/>
              <a:defRPr sz="4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algn="ctr">
              <a:spcBef>
                <a:spcPts val="0"/>
              </a:spcBef>
              <a:buSzTx/>
              <a:buFontTx/>
              <a:buNone/>
              <a:defRPr sz="4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9717" y="6671424"/>
            <a:ext cx="470368" cy="457284"/>
          </a:xfrm>
          <a:prstGeom prst="rect">
            <a:avLst/>
          </a:prstGeom>
        </p:spPr>
        <p:txBody>
          <a:bodyPr lIns="129950" tIns="129950" rIns="129950" bIns="129950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Text"/>
          <p:cNvSpPr txBox="1">
            <a:spLocks noGrp="1"/>
          </p:cNvSpPr>
          <p:nvPr>
            <p:ph type="title"/>
          </p:nvPr>
        </p:nvSpPr>
        <p:spPr>
          <a:xfrm>
            <a:off x="443305" y="3053675"/>
            <a:ext cx="12118201" cy="1195201"/>
          </a:xfrm>
          <a:prstGeom prst="rect">
            <a:avLst/>
          </a:prstGeom>
          <a:ln w="12700">
            <a:noFill/>
            <a:miter lim="400000"/>
          </a:ln>
        </p:spPr>
        <p:txBody>
          <a:bodyPr lIns="129950" tIns="129950" rIns="129950" bIns="129950" anchor="ctr">
            <a:normAutofit/>
          </a:bodyPr>
          <a:lstStyle>
            <a:lvl1pPr algn="ctr">
              <a:lnSpc>
                <a:spcPct val="100000"/>
              </a:lnSpc>
              <a:defRPr sz="51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9717" y="6671424"/>
            <a:ext cx="470368" cy="457284"/>
          </a:xfrm>
          <a:prstGeom prst="rect">
            <a:avLst/>
          </a:prstGeom>
        </p:spPr>
        <p:txBody>
          <a:bodyPr lIns="129950" tIns="129950" rIns="129950" bIns="129950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Text"/>
          <p:cNvSpPr txBox="1">
            <a:spLocks noGrp="1"/>
          </p:cNvSpPr>
          <p:nvPr>
            <p:ph type="title"/>
          </p:nvPr>
        </p:nvSpPr>
        <p:spPr>
          <a:xfrm>
            <a:off x="443305" y="631825"/>
            <a:ext cx="12118201" cy="813000"/>
          </a:xfrm>
          <a:prstGeom prst="rect">
            <a:avLst/>
          </a:prstGeom>
          <a:ln w="12700">
            <a:noFill/>
            <a:miter lim="400000"/>
          </a:ln>
        </p:spPr>
        <p:txBody>
          <a:bodyPr lIns="129950" tIns="129950" rIns="129950" bIns="129950">
            <a:normAutofit/>
          </a:bodyPr>
          <a:lstStyle>
            <a:lvl1pPr>
              <a:lnSpc>
                <a:spcPct val="100000"/>
              </a:lnSpc>
              <a:defRPr sz="4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46" name="Body Level One…"/>
          <p:cNvSpPr txBox="1">
            <a:spLocks noGrp="1"/>
          </p:cNvSpPr>
          <p:nvPr>
            <p:ph type="body" idx="1"/>
          </p:nvPr>
        </p:nvSpPr>
        <p:spPr>
          <a:xfrm>
            <a:off x="443305" y="1636229"/>
            <a:ext cx="12118201" cy="4850401"/>
          </a:xfrm>
          <a:prstGeom prst="rect">
            <a:avLst/>
          </a:prstGeom>
        </p:spPr>
        <p:txBody>
          <a:bodyPr lIns="129950" tIns="129950" rIns="129950" bIns="129950">
            <a:normAutofit/>
          </a:bodyPr>
          <a:lstStyle>
            <a:lvl1pPr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buChar char="○"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buChar char="■"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buChar char="●"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buChar char="○"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9717" y="6671424"/>
            <a:ext cx="470368" cy="457284"/>
          </a:xfrm>
          <a:prstGeom prst="rect">
            <a:avLst/>
          </a:prstGeom>
        </p:spPr>
        <p:txBody>
          <a:bodyPr lIns="129950" tIns="129950" rIns="129950" bIns="129950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itle Text"/>
          <p:cNvSpPr txBox="1">
            <a:spLocks noGrp="1"/>
          </p:cNvSpPr>
          <p:nvPr>
            <p:ph type="title"/>
          </p:nvPr>
        </p:nvSpPr>
        <p:spPr>
          <a:xfrm>
            <a:off x="443305" y="631825"/>
            <a:ext cx="12118201" cy="813000"/>
          </a:xfrm>
          <a:prstGeom prst="rect">
            <a:avLst/>
          </a:prstGeom>
          <a:ln w="12700">
            <a:noFill/>
            <a:miter lim="400000"/>
          </a:ln>
        </p:spPr>
        <p:txBody>
          <a:bodyPr lIns="129950" tIns="129950" rIns="129950" bIns="129950">
            <a:normAutofit/>
          </a:bodyPr>
          <a:lstStyle>
            <a:lvl1pPr>
              <a:lnSpc>
                <a:spcPct val="100000"/>
              </a:lnSpc>
              <a:defRPr sz="4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43305" y="1636229"/>
            <a:ext cx="5688602" cy="4850401"/>
          </a:xfrm>
          <a:prstGeom prst="rect">
            <a:avLst/>
          </a:prstGeom>
        </p:spPr>
        <p:txBody>
          <a:bodyPr lIns="129950" tIns="129950" rIns="129950" bIns="129950">
            <a:normAutofit/>
          </a:bodyPr>
          <a:lstStyle>
            <a:lvl1pPr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buChar char="○"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buChar char="■"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buChar char="●"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buChar char="○"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6" name="Shape 213"/>
          <p:cNvSpPr txBox="1">
            <a:spLocks noGrp="1"/>
          </p:cNvSpPr>
          <p:nvPr>
            <p:ph type="body" sz="half" idx="13"/>
          </p:nvPr>
        </p:nvSpPr>
        <p:spPr>
          <a:xfrm>
            <a:off x="6872746" y="1636229"/>
            <a:ext cx="5688601" cy="4850401"/>
          </a:xfrm>
          <a:prstGeom prst="rect">
            <a:avLst/>
          </a:prstGeom>
        </p:spPr>
        <p:txBody>
          <a:bodyPr lIns="129950" tIns="129950" rIns="129950" bIns="129950">
            <a:normAutofit/>
          </a:bodyPr>
          <a:lstStyle/>
          <a:p>
            <a:pPr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9717" y="6671424"/>
            <a:ext cx="470368" cy="457284"/>
          </a:xfrm>
          <a:prstGeom prst="rect">
            <a:avLst/>
          </a:prstGeom>
        </p:spPr>
        <p:txBody>
          <a:bodyPr lIns="129950" tIns="129950" rIns="129950" bIns="129950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itle Text"/>
          <p:cNvSpPr txBox="1">
            <a:spLocks noGrp="1"/>
          </p:cNvSpPr>
          <p:nvPr>
            <p:ph type="title"/>
          </p:nvPr>
        </p:nvSpPr>
        <p:spPr>
          <a:xfrm>
            <a:off x="443305" y="631825"/>
            <a:ext cx="12118201" cy="813000"/>
          </a:xfrm>
          <a:prstGeom prst="rect">
            <a:avLst/>
          </a:prstGeom>
          <a:ln w="12700">
            <a:noFill/>
            <a:miter lim="400000"/>
          </a:ln>
        </p:spPr>
        <p:txBody>
          <a:bodyPr lIns="129950" tIns="129950" rIns="129950" bIns="129950">
            <a:normAutofit/>
          </a:bodyPr>
          <a:lstStyle>
            <a:lvl1pPr>
              <a:lnSpc>
                <a:spcPct val="100000"/>
              </a:lnSpc>
              <a:defRPr sz="4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9717" y="6671424"/>
            <a:ext cx="470368" cy="457284"/>
          </a:xfrm>
          <a:prstGeom prst="rect">
            <a:avLst/>
          </a:prstGeom>
        </p:spPr>
        <p:txBody>
          <a:bodyPr lIns="129950" tIns="129950" rIns="129950" bIns="129950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column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itle Text"/>
          <p:cNvSpPr txBox="1">
            <a:spLocks noGrp="1"/>
          </p:cNvSpPr>
          <p:nvPr>
            <p:ph type="title"/>
          </p:nvPr>
        </p:nvSpPr>
        <p:spPr>
          <a:xfrm>
            <a:off x="443305" y="788814"/>
            <a:ext cx="3993602" cy="1072801"/>
          </a:xfrm>
          <a:prstGeom prst="rect">
            <a:avLst/>
          </a:prstGeom>
          <a:ln w="12700">
            <a:noFill/>
            <a:miter lim="400000"/>
          </a:ln>
        </p:spPr>
        <p:txBody>
          <a:bodyPr lIns="129950" tIns="129950" rIns="129950" bIns="129950" anchor="b">
            <a:normAutofit/>
          </a:bodyPr>
          <a:lstStyle>
            <a:lvl1pPr>
              <a:lnSpc>
                <a:spcPct val="100000"/>
              </a:lnSpc>
              <a:defRPr sz="34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3305" y="1972887"/>
            <a:ext cx="3993602" cy="4514101"/>
          </a:xfrm>
          <a:prstGeom prst="rect">
            <a:avLst/>
          </a:prstGeom>
        </p:spPr>
        <p:txBody>
          <a:bodyPr lIns="129950" tIns="129950" rIns="129950" bIns="129950">
            <a:normAutofit/>
          </a:bodyPr>
          <a:lstStyle>
            <a:lvl1pPr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defRPr sz="1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buChar char="○"/>
              <a:defRPr sz="1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buChar char="■"/>
              <a:defRPr sz="1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buChar char="●"/>
              <a:defRPr sz="1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buChar char="○"/>
              <a:defRPr sz="1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9717" y="6671424"/>
            <a:ext cx="470368" cy="457284"/>
          </a:xfrm>
          <a:prstGeom prst="rect">
            <a:avLst/>
          </a:prstGeom>
        </p:spPr>
        <p:txBody>
          <a:bodyPr lIns="129950" tIns="129950" rIns="129950" bIns="129950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 poi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itle Text"/>
          <p:cNvSpPr txBox="1">
            <a:spLocks noGrp="1"/>
          </p:cNvSpPr>
          <p:nvPr>
            <p:ph type="title"/>
          </p:nvPr>
        </p:nvSpPr>
        <p:spPr>
          <a:xfrm>
            <a:off x="697244" y="639101"/>
            <a:ext cx="9056400" cy="5808001"/>
          </a:xfrm>
          <a:prstGeom prst="rect">
            <a:avLst/>
          </a:prstGeom>
          <a:ln w="12700">
            <a:noFill/>
            <a:miter lim="400000"/>
          </a:ln>
        </p:spPr>
        <p:txBody>
          <a:bodyPr lIns="129950" tIns="129950" rIns="129950" bIns="129950" anchor="ctr">
            <a:normAutofit/>
          </a:bodyPr>
          <a:lstStyle>
            <a:lvl1pPr>
              <a:lnSpc>
                <a:spcPct val="100000"/>
              </a:lnSpc>
              <a:defRPr sz="68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9717" y="6671424"/>
            <a:ext cx="470368" cy="457284"/>
          </a:xfrm>
          <a:prstGeom prst="rect">
            <a:avLst/>
          </a:prstGeom>
        </p:spPr>
        <p:txBody>
          <a:bodyPr lIns="129950" tIns="129950" rIns="129950" bIns="129950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title and descri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226"/>
          <p:cNvSpPr/>
          <p:nvPr/>
        </p:nvSpPr>
        <p:spPr>
          <a:xfrm>
            <a:off x="6502400" y="-177"/>
            <a:ext cx="6502500" cy="7302600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90" name="Title Text"/>
          <p:cNvSpPr txBox="1">
            <a:spLocks noGrp="1"/>
          </p:cNvSpPr>
          <p:nvPr>
            <p:ph type="title"/>
          </p:nvPr>
        </p:nvSpPr>
        <p:spPr>
          <a:xfrm>
            <a:off x="377599" y="1750803"/>
            <a:ext cx="5753101" cy="2104502"/>
          </a:xfrm>
          <a:prstGeom prst="rect">
            <a:avLst/>
          </a:prstGeom>
          <a:ln w="12700">
            <a:noFill/>
            <a:miter lim="400000"/>
          </a:ln>
        </p:spPr>
        <p:txBody>
          <a:bodyPr lIns="129950" tIns="129950" rIns="129950" bIns="129950" anchor="b">
            <a:normAutofit/>
          </a:bodyPr>
          <a:lstStyle>
            <a:lvl1pPr algn="ctr">
              <a:lnSpc>
                <a:spcPct val="100000"/>
              </a:lnSpc>
              <a:defRPr sz="6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7599" y="3979674"/>
            <a:ext cx="5753101" cy="1753501"/>
          </a:xfrm>
          <a:prstGeom prst="rect">
            <a:avLst/>
          </a:prstGeom>
        </p:spPr>
        <p:txBody>
          <a:bodyPr lIns="129950" tIns="129950" rIns="129950" bIns="129950">
            <a:normAutofit/>
          </a:bodyPr>
          <a:lstStyle>
            <a:lvl1pPr algn="ctr">
              <a:spcBef>
                <a:spcPts val="0"/>
              </a:spcBef>
              <a:buSzTx/>
              <a:buFontTx/>
              <a:buNone/>
              <a:defRPr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algn="ctr">
              <a:spcBef>
                <a:spcPts val="0"/>
              </a:spcBef>
              <a:buSzTx/>
              <a:buFontTx/>
              <a:buNone/>
              <a:defRPr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algn="ctr">
              <a:spcBef>
                <a:spcPts val="0"/>
              </a:spcBef>
              <a:buSzTx/>
              <a:buFontTx/>
              <a:buNone/>
              <a:defRPr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algn="ctr">
              <a:spcBef>
                <a:spcPts val="0"/>
              </a:spcBef>
              <a:buSzTx/>
              <a:buFontTx/>
              <a:buNone/>
              <a:defRPr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algn="ctr">
              <a:spcBef>
                <a:spcPts val="0"/>
              </a:spcBef>
              <a:buSzTx/>
              <a:buFontTx/>
              <a:buNone/>
              <a:defRPr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2" name="Shape 229"/>
          <p:cNvSpPr txBox="1">
            <a:spLocks noGrp="1"/>
          </p:cNvSpPr>
          <p:nvPr>
            <p:ph type="body" sz="half" idx="13"/>
          </p:nvPr>
        </p:nvSpPr>
        <p:spPr>
          <a:xfrm>
            <a:off x="7025065" y="1028007"/>
            <a:ext cx="5457002" cy="5246100"/>
          </a:xfrm>
          <a:prstGeom prst="rect">
            <a:avLst/>
          </a:prstGeom>
        </p:spPr>
        <p:txBody>
          <a:bodyPr lIns="129950" tIns="129950" rIns="129950" bIns="129950" anchor="ctr">
            <a:normAutofit/>
          </a:bodyPr>
          <a:lstStyle/>
          <a:p>
            <a:pPr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9717" y="6671424"/>
            <a:ext cx="470368" cy="457284"/>
          </a:xfrm>
          <a:prstGeom prst="rect">
            <a:avLst/>
          </a:prstGeom>
        </p:spPr>
        <p:txBody>
          <a:bodyPr lIns="129950" tIns="129950" rIns="129950" bIns="129950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: Full Page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Body Level One…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</a:lvl1pPr>
            <a:lvl2pPr marL="965200" indent="-304800">
              <a:spcBef>
                <a:spcPts val="0"/>
              </a:spcBef>
            </a:lvl2pPr>
            <a:lvl3pPr marL="1901371" indent="-783771">
              <a:spcBef>
                <a:spcPts val="0"/>
              </a:spcBef>
            </a:lvl3pPr>
            <a:lvl4pPr marL="2750457" indent="-1175657">
              <a:spcBef>
                <a:spcPts val="0"/>
              </a:spcBef>
            </a:lvl4pPr>
            <a:lvl5pPr marL="3599543" indent="-1567543"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600"/>
          </a:xfrm>
          <a:prstGeom prst="rect">
            <a:avLst/>
          </a:prstGeom>
          <a:ln w="12700">
            <a:noFill/>
            <a:miter lim="400000"/>
          </a:ln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3305" y="6006370"/>
            <a:ext cx="8531702" cy="859201"/>
          </a:xfrm>
          <a:prstGeom prst="rect">
            <a:avLst/>
          </a:prstGeom>
        </p:spPr>
        <p:txBody>
          <a:bodyPr lIns="129950" tIns="129950" rIns="129950" bIns="129950" anchor="ctr">
            <a:normAutofit/>
          </a:bodyPr>
          <a:lstStyle>
            <a:lvl1pPr>
              <a:spcBef>
                <a:spcPts val="0"/>
              </a:spcBef>
              <a:buSzTx/>
              <a:buFontTx/>
              <a:buNone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spcBef>
                <a:spcPts val="0"/>
              </a:spcBef>
              <a:buFontTx/>
              <a:buChar char="○"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spcBef>
                <a:spcPts val="0"/>
              </a:spcBef>
              <a:buFontTx/>
              <a:buChar char="■"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>
              <a:spcBef>
                <a:spcPts val="0"/>
              </a:spcBef>
              <a:buFontTx/>
              <a:buChar char="●"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spcBef>
                <a:spcPts val="0"/>
              </a:spcBef>
              <a:buFontTx/>
              <a:buChar char="○"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9717" y="6671424"/>
            <a:ext cx="470368" cy="457284"/>
          </a:xfrm>
          <a:prstGeom prst="rect">
            <a:avLst/>
          </a:prstGeom>
        </p:spPr>
        <p:txBody>
          <a:bodyPr lIns="129950" tIns="129950" rIns="129950" bIns="129950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numb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itle Text"/>
          <p:cNvSpPr txBox="1">
            <a:spLocks noGrp="1"/>
          </p:cNvSpPr>
          <p:nvPr>
            <p:ph type="title"/>
          </p:nvPr>
        </p:nvSpPr>
        <p:spPr>
          <a:xfrm>
            <a:off x="443305" y="1570424"/>
            <a:ext cx="12118201" cy="2787601"/>
          </a:xfrm>
          <a:prstGeom prst="rect">
            <a:avLst/>
          </a:prstGeom>
          <a:ln w="12700">
            <a:noFill/>
            <a:miter lim="400000"/>
          </a:ln>
        </p:spPr>
        <p:txBody>
          <a:bodyPr lIns="129950" tIns="129950" rIns="129950" bIns="129950" anchor="b">
            <a:normAutofit/>
          </a:bodyPr>
          <a:lstStyle>
            <a:lvl1pPr algn="ctr">
              <a:lnSpc>
                <a:spcPct val="100000"/>
              </a:lnSpc>
              <a:defRPr sz="171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0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43305" y="4475381"/>
            <a:ext cx="12118201" cy="1846801"/>
          </a:xfrm>
          <a:prstGeom prst="rect">
            <a:avLst/>
          </a:prstGeom>
        </p:spPr>
        <p:txBody>
          <a:bodyPr lIns="129950" tIns="129950" rIns="129950" bIns="129950">
            <a:normAutofit/>
          </a:bodyPr>
          <a:lstStyle>
            <a:lvl1pPr algn="ctr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algn="ctr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buChar char="○"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algn="ctr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buChar char="■"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algn="ctr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buChar char="●"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algn="ctr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buChar char="○"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9717" y="6671424"/>
            <a:ext cx="470368" cy="457284"/>
          </a:xfrm>
          <a:prstGeom prst="rect">
            <a:avLst/>
          </a:prstGeom>
        </p:spPr>
        <p:txBody>
          <a:bodyPr lIns="129950" tIns="129950" rIns="129950" bIns="129950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9717" y="6671424"/>
            <a:ext cx="470368" cy="457284"/>
          </a:xfrm>
          <a:prstGeom prst="rect">
            <a:avLst/>
          </a:prstGeom>
        </p:spPr>
        <p:txBody>
          <a:bodyPr lIns="129950" tIns="129950" rIns="129950" bIns="129950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itle Text"/>
          <p:cNvSpPr txBox="1">
            <a:spLocks noGrp="1"/>
          </p:cNvSpPr>
          <p:nvPr>
            <p:ph type="title"/>
          </p:nvPr>
        </p:nvSpPr>
        <p:spPr>
          <a:xfrm>
            <a:off x="443317" y="1057112"/>
            <a:ext cx="12118201" cy="2914201"/>
          </a:xfrm>
          <a:prstGeom prst="rect">
            <a:avLst/>
          </a:prstGeom>
          <a:ln w="12700">
            <a:noFill/>
            <a:miter lim="400000"/>
          </a:ln>
        </p:spPr>
        <p:txBody>
          <a:bodyPr lIns="129950" tIns="129950" rIns="129950" bIns="129950" anchor="b">
            <a:normAutofit/>
          </a:bodyPr>
          <a:lstStyle>
            <a:lvl1pPr algn="ctr">
              <a:lnSpc>
                <a:spcPct val="100000"/>
              </a:lnSpc>
              <a:defRPr sz="74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3305" y="4023757"/>
            <a:ext cx="12118201" cy="1125301"/>
          </a:xfrm>
          <a:prstGeom prst="rect">
            <a:avLst/>
          </a:prstGeom>
        </p:spPr>
        <p:txBody>
          <a:bodyPr lIns="129950" tIns="129950" rIns="129950" bIns="129950">
            <a:normAutofit/>
          </a:bodyPr>
          <a:lstStyle>
            <a:lvl1pPr algn="ctr">
              <a:spcBef>
                <a:spcPts val="0"/>
              </a:spcBef>
              <a:buSzTx/>
              <a:buFontTx/>
              <a:buNone/>
              <a:defRPr sz="4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algn="ctr">
              <a:spcBef>
                <a:spcPts val="0"/>
              </a:spcBef>
              <a:buSzTx/>
              <a:buFontTx/>
              <a:buNone/>
              <a:defRPr sz="4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algn="ctr">
              <a:spcBef>
                <a:spcPts val="0"/>
              </a:spcBef>
              <a:buSzTx/>
              <a:buFontTx/>
              <a:buNone/>
              <a:defRPr sz="4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algn="ctr">
              <a:spcBef>
                <a:spcPts val="0"/>
              </a:spcBef>
              <a:buSzTx/>
              <a:buFontTx/>
              <a:buNone/>
              <a:defRPr sz="4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algn="ctr">
              <a:spcBef>
                <a:spcPts val="0"/>
              </a:spcBef>
              <a:buSzTx/>
              <a:buFontTx/>
              <a:buNone/>
              <a:defRPr sz="4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9717" y="6671424"/>
            <a:ext cx="470368" cy="457284"/>
          </a:xfrm>
          <a:prstGeom prst="rect">
            <a:avLst/>
          </a:prstGeom>
        </p:spPr>
        <p:txBody>
          <a:bodyPr lIns="129950" tIns="129950" rIns="129950" bIns="129950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itle Text"/>
          <p:cNvSpPr txBox="1">
            <a:spLocks noGrp="1"/>
          </p:cNvSpPr>
          <p:nvPr>
            <p:ph type="title"/>
          </p:nvPr>
        </p:nvSpPr>
        <p:spPr>
          <a:xfrm>
            <a:off x="455501" y="734828"/>
            <a:ext cx="11957402" cy="652201"/>
          </a:xfrm>
          <a:prstGeom prst="rect">
            <a:avLst/>
          </a:prstGeom>
          <a:ln w="12700">
            <a:noFill/>
            <a:miter lim="400000"/>
          </a:ln>
        </p:spPr>
        <p:txBody>
          <a:bodyPr lIns="129950" tIns="129950" rIns="129950" bIns="129950">
            <a:normAutofit/>
          </a:bodyPr>
          <a:lstStyle>
            <a:lvl1pPr>
              <a:lnSpc>
                <a:spcPct val="100000"/>
              </a:lnSpc>
              <a:defRPr sz="4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34" name="Body Level One…"/>
          <p:cNvSpPr txBox="1">
            <a:spLocks noGrp="1"/>
          </p:cNvSpPr>
          <p:nvPr>
            <p:ph type="body" idx="1"/>
          </p:nvPr>
        </p:nvSpPr>
        <p:spPr>
          <a:xfrm>
            <a:off x="455501" y="1335986"/>
            <a:ext cx="11892901" cy="5360401"/>
          </a:xfrm>
          <a:prstGeom prst="rect">
            <a:avLst/>
          </a:prstGeom>
        </p:spPr>
        <p:txBody>
          <a:bodyPr lIns="129950" tIns="129950" rIns="129950" bIns="129950">
            <a:normAutofit/>
          </a:bodyPr>
          <a:lstStyle>
            <a:lvl1pPr>
              <a:lnSpc>
                <a:spcPct val="115000"/>
              </a:lnSpc>
              <a:spcBef>
                <a:spcPts val="2300"/>
              </a:spcBef>
              <a:buSzTx/>
              <a:buFontTx/>
              <a:buNone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lnSpc>
                <a:spcPct val="115000"/>
              </a:lnSpc>
              <a:spcBef>
                <a:spcPts val="2300"/>
              </a:spcBef>
              <a:buSzTx/>
              <a:buFontTx/>
              <a:buNone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lnSpc>
                <a:spcPct val="115000"/>
              </a:lnSpc>
              <a:spcBef>
                <a:spcPts val="2300"/>
              </a:spcBef>
              <a:buSzTx/>
              <a:buFontTx/>
              <a:buNone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>
              <a:lnSpc>
                <a:spcPct val="115000"/>
              </a:lnSpc>
              <a:spcBef>
                <a:spcPts val="2300"/>
              </a:spcBef>
              <a:buSzTx/>
              <a:buFontTx/>
              <a:buNone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lnSpc>
                <a:spcPct val="115000"/>
              </a:lnSpc>
              <a:spcBef>
                <a:spcPts val="2300"/>
              </a:spcBef>
              <a:buSzTx/>
              <a:buFontTx/>
              <a:buNone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9647" y="6763503"/>
            <a:ext cx="526874" cy="519123"/>
          </a:xfrm>
          <a:prstGeom prst="rect">
            <a:avLst/>
          </a:prstGeom>
        </p:spPr>
        <p:txBody>
          <a:bodyPr lIns="129950" tIns="129950" rIns="129950" bIns="129950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: Text, 1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Line"/>
          <p:cNvSpPr/>
          <p:nvPr/>
        </p:nvSpPr>
        <p:spPr>
          <a:xfrm>
            <a:off x="635238" y="635122"/>
            <a:ext cx="11734323" cy="12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>
            <a:off x="635238" y="1219299"/>
            <a:ext cx="11734323" cy="11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44" name="insert chapter title"/>
          <p:cNvSpPr txBox="1">
            <a:spLocks noGrp="1"/>
          </p:cNvSpPr>
          <p:nvPr>
            <p:ph type="body" sz="quarter" idx="13"/>
          </p:nvPr>
        </p:nvSpPr>
        <p:spPr>
          <a:xfrm>
            <a:off x="635238" y="736718"/>
            <a:ext cx="7721287" cy="431784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647700">
              <a:lnSpc>
                <a:spcPts val="3200"/>
              </a:lnSpc>
              <a:spcBef>
                <a:spcPts val="0"/>
              </a:spcBef>
              <a:buSzTx/>
              <a:buFontTx/>
              <a:buNone/>
              <a:defRPr sz="3000" b="1" cap="all" spc="-59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445" name="Title Text"/>
          <p:cNvSpPr txBox="1">
            <a:spLocks noGrp="1"/>
          </p:cNvSpPr>
          <p:nvPr>
            <p:ph type="title"/>
          </p:nvPr>
        </p:nvSpPr>
        <p:spPr>
          <a:xfrm>
            <a:off x="635238" y="1473288"/>
            <a:ext cx="11734323" cy="711172"/>
          </a:xfrm>
          <a:prstGeom prst="rect">
            <a:avLst/>
          </a:prstGeom>
          <a:ln w="12700">
            <a:noFill/>
          </a:ln>
        </p:spPr>
        <p:txBody>
          <a:bodyPr lIns="0" tIns="0" rIns="0" bIns="0"/>
          <a:lstStyle>
            <a:lvl1pPr defTabSz="647700">
              <a:lnSpc>
                <a:spcPts val="5000"/>
              </a:lnSpc>
              <a:defRPr sz="5200" cap="all" spc="-104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446" name="Body Level One…"/>
          <p:cNvSpPr txBox="1">
            <a:spLocks noGrp="1"/>
          </p:cNvSpPr>
          <p:nvPr>
            <p:ph type="body" idx="1"/>
          </p:nvPr>
        </p:nvSpPr>
        <p:spPr>
          <a:xfrm>
            <a:off x="632295" y="2413050"/>
            <a:ext cx="11734323" cy="3809846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647700">
              <a:buSzTx/>
              <a:buFontTx/>
              <a:buNone/>
              <a:defRPr sz="2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  <a:lvl2pPr marL="645885" indent="-188685" defTabSz="647700">
              <a:buSzPct val="70000"/>
              <a:buFont typeface="Lucida Grande"/>
              <a:defRPr sz="2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2pPr>
            <a:lvl3pPr marL="1103085" indent="-188685" defTabSz="647700">
              <a:buSzPct val="70000"/>
              <a:buFont typeface="Lucida Grande"/>
              <a:defRPr sz="2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3pPr>
            <a:lvl4pPr marL="1560285" indent="-188685" defTabSz="647700">
              <a:buSzPct val="70000"/>
              <a:buFont typeface="Lucida Grande"/>
              <a:defRPr sz="2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4pPr>
            <a:lvl5pPr marL="2017485" indent="-188685" defTabSz="647700">
              <a:buSzPct val="70000"/>
              <a:buFont typeface="Lucida Grande"/>
              <a:defRPr sz="2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3975" y="746238"/>
            <a:ext cx="436489" cy="412744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algn="l" defTabSz="1308100">
              <a:lnSpc>
                <a:spcPts val="3200"/>
              </a:lnSpc>
              <a:defRPr sz="3000" b="1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xercis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24"/>
          <p:cNvSpPr txBox="1"/>
          <p:nvPr/>
        </p:nvSpPr>
        <p:spPr>
          <a:xfrm>
            <a:off x="635000" y="2387600"/>
            <a:ext cx="3733800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KEY OBJECTIVE(S)</a:t>
            </a:r>
          </a:p>
        </p:txBody>
      </p:sp>
      <p:sp>
        <p:nvSpPr>
          <p:cNvPr id="45" name="Shape 25"/>
          <p:cNvSpPr txBox="1"/>
          <p:nvPr/>
        </p:nvSpPr>
        <p:spPr>
          <a:xfrm>
            <a:off x="4635500" y="2387600"/>
            <a:ext cx="3733800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 b="1"/>
            </a:lvl1pPr>
          </a:lstStyle>
          <a:p>
            <a:r>
              <a:t>AGENDA</a:t>
            </a:r>
          </a:p>
        </p:txBody>
      </p:sp>
      <p:sp>
        <p:nvSpPr>
          <p:cNvPr id="46" name="Shape 26"/>
          <p:cNvSpPr txBox="1"/>
          <p:nvPr/>
        </p:nvSpPr>
        <p:spPr>
          <a:xfrm>
            <a:off x="4635500" y="5359400"/>
            <a:ext cx="7747000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 b="1"/>
            </a:lvl1pPr>
          </a:lstStyle>
          <a:p>
            <a:r>
              <a:t>RESOURCES</a:t>
            </a:r>
          </a:p>
        </p:txBody>
      </p:sp>
      <p:sp>
        <p:nvSpPr>
          <p:cNvPr id="47" name="Shape 27"/>
          <p:cNvSpPr txBox="1"/>
          <p:nvPr/>
        </p:nvSpPr>
        <p:spPr>
          <a:xfrm>
            <a:off x="635000" y="5359400"/>
            <a:ext cx="3733800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 b="1"/>
            </a:lvl1pPr>
          </a:lstStyle>
          <a:p>
            <a:r>
              <a:t>DELIVERABLE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se Stud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33"/>
          <p:cNvSpPr txBox="1"/>
          <p:nvPr/>
        </p:nvSpPr>
        <p:spPr>
          <a:xfrm>
            <a:off x="635000" y="2387600"/>
            <a:ext cx="3733800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 b="1"/>
            </a:lvl1pPr>
          </a:lstStyle>
          <a:p>
            <a:r>
              <a:t>SUMMARY</a:t>
            </a:r>
          </a:p>
        </p:txBody>
      </p:sp>
      <p:sp>
        <p:nvSpPr>
          <p:cNvPr id="56" name="Shape 34"/>
          <p:cNvSpPr txBox="1"/>
          <p:nvPr/>
        </p:nvSpPr>
        <p:spPr>
          <a:xfrm>
            <a:off x="8636000" y="2387600"/>
            <a:ext cx="3733800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 b="1"/>
            </a:lvl1pPr>
          </a:lstStyle>
          <a:p>
            <a:r>
              <a:t>KEY CHALLENGE / QUESTION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: IMAC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36" descr="Shape 3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4700" y="1555328"/>
            <a:ext cx="6361385" cy="5156202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</a:lvl1pPr>
            <a:lvl2pPr marL="965200" indent="-304800">
              <a:spcBef>
                <a:spcPts val="0"/>
              </a:spcBef>
            </a:lvl2pPr>
            <a:lvl3pPr marL="1901371" indent="-783771">
              <a:spcBef>
                <a:spcPts val="0"/>
              </a:spcBef>
            </a:lvl3pPr>
            <a:lvl4pPr marL="2750457" indent="-1175657">
              <a:spcBef>
                <a:spcPts val="0"/>
              </a:spcBef>
            </a:lvl4pPr>
            <a:lvl5pPr marL="3599543" indent="-1567543"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: MAC Book Pr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41" descr="Shape 4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4792" y="1556145"/>
            <a:ext cx="7328694" cy="5128522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</a:lvl1pPr>
            <a:lvl2pPr marL="965200" indent="-304800">
              <a:spcBef>
                <a:spcPts val="0"/>
              </a:spcBef>
            </a:lvl2pPr>
            <a:lvl3pPr marL="1901371" indent="-783771">
              <a:spcBef>
                <a:spcPts val="0"/>
              </a:spcBef>
            </a:lvl3pPr>
            <a:lvl4pPr marL="2750457" indent="-1175657">
              <a:spcBef>
                <a:spcPts val="0"/>
              </a:spcBef>
            </a:lvl4pPr>
            <a:lvl5pPr marL="3599543" indent="-1567543"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: IPa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46" descr="Shape 4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6900" y="1511300"/>
            <a:ext cx="6845300" cy="5354576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</a:lvl1pPr>
            <a:lvl2pPr marL="965200" indent="-304800">
              <a:spcBef>
                <a:spcPts val="0"/>
              </a:spcBef>
            </a:lvl2pPr>
            <a:lvl3pPr marL="1901371" indent="-783771">
              <a:spcBef>
                <a:spcPts val="0"/>
              </a:spcBef>
            </a:lvl3pPr>
            <a:lvl4pPr marL="2750457" indent="-1175657">
              <a:spcBef>
                <a:spcPts val="0"/>
              </a:spcBef>
            </a:lvl4pPr>
            <a:lvl5pPr marL="3599543" indent="-1567543"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C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50240" y="292438"/>
            <a:ext cx="11704320" cy="1217084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50240" y="1703916"/>
            <a:ext cx="11704320" cy="5598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2" y="6571485"/>
            <a:ext cx="3034455" cy="3937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</p:sldLayoutIdLst>
  <p:transition spd="med"/>
  <p:txStyles>
    <p:titleStyle>
      <a:lvl1pPr marL="0" marR="0" indent="0" algn="l" defTabSz="914400" rtl="0" latinLnBrk="0">
        <a:lnSpc>
          <a:spcPct val="92592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0" algn="l" defTabSz="914400" rtl="0" latinLnBrk="0">
        <a:lnSpc>
          <a:spcPct val="92592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0" algn="l" defTabSz="914400" rtl="0" latinLnBrk="0">
        <a:lnSpc>
          <a:spcPct val="92592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0" algn="l" defTabSz="914400" rtl="0" latinLnBrk="0">
        <a:lnSpc>
          <a:spcPct val="92592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0" algn="l" defTabSz="914400" rtl="0" latinLnBrk="0">
        <a:lnSpc>
          <a:spcPct val="92592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0" algn="l" defTabSz="914400" rtl="0" latinLnBrk="0">
        <a:lnSpc>
          <a:spcPct val="92592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0" algn="l" defTabSz="914400" rtl="0" latinLnBrk="0">
        <a:lnSpc>
          <a:spcPct val="92592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0" algn="l" defTabSz="914400" rtl="0" latinLnBrk="0">
        <a:lnSpc>
          <a:spcPct val="92592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0" algn="l" defTabSz="914400" rtl="0" latinLnBrk="0">
        <a:lnSpc>
          <a:spcPct val="92592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●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686646" marR="0" indent="-104986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‣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1173842" marR="0" indent="-134981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‣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1631042" marR="0" indent="-134981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‣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2088242" marR="0" indent="-134981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‣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710542" marR="0" indent="-134981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3066142" marR="0" indent="-134981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421743" marR="0" indent="-134983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3777343" marR="0" indent="-134983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4" Type="http://schemas.openxmlformats.org/officeDocument/2006/relationships/hyperlink" Target="https://git-scm.com/downloads" TargetMode="External"/><Relationship Id="rId5" Type="http://schemas.openxmlformats.org/officeDocument/2006/relationships/hyperlink" Target="http://www.paulgoodall.tech:8000/" TargetMode="External"/><Relationship Id="rId6" Type="http://schemas.openxmlformats.org/officeDocument/2006/relationships/hyperlink" Target="http://128.199.71.237:8000/hub/login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apple.co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https://www.datacamp.com/getting-started?step=2&amp;track=python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thedatasciencehandbook.com/)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meggan@ga.co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dat11syd.slack.com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berkeleysciencereview.com/" TargetMode="External"/><Relationship Id="rId3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jpeg"/><Relationship Id="rId6" Type="http://schemas.openxmlformats.org/officeDocument/2006/relationships/image" Target="../media/image38.jpeg"/><Relationship Id="rId7" Type="http://schemas.openxmlformats.org/officeDocument/2006/relationships/image" Target="../media/image39.png"/><Relationship Id="rId8" Type="http://schemas.openxmlformats.org/officeDocument/2006/relationships/image" Target="../media/image40.jpe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generalassembly-studio/ds-curriculum/raw/master/lessons/lesson-1/assets/data-science-workflow-final.jpg" TargetMode="External"/><Relationship Id="rId3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generalassembly-studio/dat11syd/tree/master/lessons/lesson-01/2_groupwork" TargetMode="External"/><Relationship Id="rId3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generalassembly-studio/dat10syd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paulgoodall.tech:8000/" TargetMode="External"/><Relationship Id="rId3" Type="http://schemas.openxmlformats.org/officeDocument/2006/relationships/hyperlink" Target="http://128.199.71.237:8000/hub/login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software.rc.fas.harvard.edu/training/intro_unix/latest/#(15)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about/" TargetMode="External"/><Relationship Id="rId4" Type="http://schemas.openxmlformats.org/officeDocument/2006/relationships/hyperlink" Target="http://fivethirtyeight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datasciencecentral.com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brilliant.org/math/combinatorics/" TargetMode="External"/><Relationship Id="rId4" Type="http://schemas.openxmlformats.org/officeDocument/2006/relationships/hyperlink" Target="https://www.codecademy.com/learn/python" TargetMode="External"/><Relationship Id="rId5" Type="http://schemas.openxmlformats.org/officeDocument/2006/relationships/hyperlink" Target="http://learnpythonthehardway.org/book/" TargetMode="External"/><Relationship Id="rId6" Type="http://schemas.openxmlformats.org/officeDocument/2006/relationships/hyperlink" Target="https://www.codecademy.com/learn/learn-git" TargetMode="External"/><Relationship Id="rId7" Type="http://schemas.openxmlformats.org/officeDocument/2006/relationships/hyperlink" Target="https://www.codeschool.com/courses/try-git" TargetMode="External"/><Relationship Id="rId8" Type="http://schemas.openxmlformats.org/officeDocument/2006/relationships/hyperlink" Target="http://generalassembly.github.io/prework/cl/#/" TargetMode="External"/><Relationship Id="rId9" Type="http://schemas.openxmlformats.org/officeDocument/2006/relationships/hyperlink" Target="https://www.codecademy.com/learn/learn-the-command-line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khanacademy.org/math/probability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datacamp.com/courses/intro-to-python-for-data-science" TargetMode="External"/><Relationship Id="rId3" Type="http://schemas.openxmlformats.org/officeDocument/2006/relationships/hyperlink" Target="https://www.kaggle.com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hyperlink" Target="https://docs.google.com/forms/d/e/1FAIpQLSdaBdMebhoXQpac2edDbIkHD-78HrTpBk3VKGH6lcDMVorSIQ/viewfor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252"/>
          <p:cNvSpPr txBox="1"/>
          <p:nvPr/>
        </p:nvSpPr>
        <p:spPr>
          <a:xfrm>
            <a:off x="635000" y="5778500"/>
            <a:ext cx="11734800" cy="1042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1428"/>
              </a:lnSpc>
              <a:defRPr sz="2800" i="1">
                <a:solidFill>
                  <a:srgbClr val="E5212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 smtClean="0"/>
              <a:t>Course Instructor:  Paul Goodall</a:t>
            </a:r>
            <a:endParaRPr dirty="0" smtClean="0"/>
          </a:p>
          <a:p>
            <a:pPr>
              <a:lnSpc>
                <a:spcPct val="121428"/>
              </a:lnSpc>
              <a:defRPr sz="2800" i="1">
                <a:solidFill>
                  <a:srgbClr val="EAEA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 smtClean="0"/>
              <a:t>Astrophysicist, Data Scientist, Explorer</a:t>
            </a:r>
            <a:endParaRPr dirty="0"/>
          </a:p>
        </p:txBody>
      </p:sp>
      <p:sp>
        <p:nvSpPr>
          <p:cNvPr id="457" name="Shape 253"/>
          <p:cNvSpPr txBox="1"/>
          <p:nvPr/>
        </p:nvSpPr>
        <p:spPr>
          <a:xfrm>
            <a:off x="723900" y="3184776"/>
            <a:ext cx="11734800" cy="932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75000"/>
              </a:lnSpc>
              <a:defRPr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rPr lang="en-GB" sz="8000" smtClean="0"/>
              <a:t>DAT11</a:t>
            </a:r>
            <a:r>
              <a:rPr lang="en-GB" sz="8000" dirty="0" smtClean="0"/>
              <a:t>: </a:t>
            </a:r>
            <a:r>
              <a:rPr lang="en-GB" sz="8000" dirty="0"/>
              <a:t>DATA SCIENCE</a:t>
            </a:r>
            <a:endParaRPr sz="8000" dirty="0"/>
          </a:p>
        </p:txBody>
      </p:sp>
      <p:sp>
        <p:nvSpPr>
          <p:cNvPr id="2" name="Rectangle 1"/>
          <p:cNvSpPr/>
          <p:nvPr/>
        </p:nvSpPr>
        <p:spPr>
          <a:xfrm>
            <a:off x="635000" y="2495200"/>
            <a:ext cx="6502400" cy="41883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75000"/>
              </a:lnSpc>
              <a:defRPr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rPr lang="en-US" sz="2800" dirty="0"/>
              <a:t>WELCOME TO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3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rPr lang="en-GB" dirty="0" smtClean="0"/>
              <a:t>An efficient adult learning environment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2055" y="1661160"/>
            <a:ext cx="11734802" cy="5196840"/>
          </a:xfrm>
        </p:spPr>
        <p:txBody>
          <a:bodyPr>
            <a:normAutofit/>
          </a:bodyPr>
          <a:lstStyle/>
          <a:p>
            <a:r>
              <a:rPr lang="en-US" dirty="0" smtClean="0"/>
              <a:t> Learn by doing!</a:t>
            </a:r>
          </a:p>
          <a:p>
            <a:endParaRPr lang="en-US" dirty="0"/>
          </a:p>
          <a:p>
            <a:r>
              <a:rPr lang="en-US" dirty="0" smtClean="0"/>
              <a:t> Leverage experience of Course Instructor and TA</a:t>
            </a:r>
          </a:p>
          <a:p>
            <a:endParaRPr lang="en-US" dirty="0"/>
          </a:p>
          <a:p>
            <a:r>
              <a:rPr lang="en-US" dirty="0" smtClean="0"/>
              <a:t> Leverage experience of other students in class</a:t>
            </a:r>
          </a:p>
          <a:p>
            <a:endParaRPr lang="en-US" dirty="0"/>
          </a:p>
          <a:p>
            <a:r>
              <a:rPr lang="en-US" dirty="0" smtClean="0"/>
              <a:t> Core values:</a:t>
            </a:r>
          </a:p>
          <a:p>
            <a:pPr lvl="1"/>
            <a:r>
              <a:rPr lang="en-US" dirty="0" smtClean="0"/>
              <a:t> Professionalism</a:t>
            </a:r>
          </a:p>
          <a:p>
            <a:pPr lvl="1"/>
            <a:r>
              <a:rPr lang="en-US" dirty="0" smtClean="0"/>
              <a:t> Respect</a:t>
            </a:r>
          </a:p>
          <a:p>
            <a:pPr lvl="1"/>
            <a:r>
              <a:rPr lang="en-US" dirty="0" smtClean="0"/>
              <a:t> Fun</a:t>
            </a:r>
          </a:p>
          <a:p>
            <a:pPr lvl="1"/>
            <a:r>
              <a:rPr lang="en-US" dirty="0" smtClean="0"/>
              <a:t> Honesty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Motivation, Enthusiasm &amp; Contribution</a:t>
            </a:r>
          </a:p>
          <a:p>
            <a:pPr lvl="1"/>
            <a:r>
              <a:rPr lang="en-US" dirty="0" smtClean="0"/>
              <a:t> Anything else 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458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316"/>
          <p:cNvSpPr txBox="1">
            <a:spLocks noGrp="1"/>
          </p:cNvSpPr>
          <p:nvPr>
            <p:ph type="title"/>
          </p:nvPr>
        </p:nvSpPr>
        <p:spPr>
          <a:xfrm>
            <a:off x="798286" y="2117338"/>
            <a:ext cx="11734800" cy="711301"/>
          </a:xfrm>
          <a:prstGeom prst="rect">
            <a:avLst/>
          </a:prstGeom>
        </p:spPr>
        <p:txBody>
          <a:bodyPr>
            <a:noAutofit/>
          </a:bodyPr>
          <a:lstStyle>
            <a:lvl1pPr defTabSz="868680">
              <a:lnSpc>
                <a:spcPct val="100000"/>
              </a:lnSpc>
              <a:defRPr sz="3420"/>
            </a:lvl1pPr>
          </a:lstStyle>
          <a:p>
            <a:pPr algn="ctr"/>
            <a:r>
              <a:rPr lang="en-GB" sz="11500" smtClean="0"/>
              <a:t>Ice Breaker!</a:t>
            </a:r>
            <a:endParaRPr sz="11500" dirty="0"/>
          </a:p>
        </p:txBody>
      </p:sp>
    </p:spTree>
    <p:extLst>
      <p:ext uri="{BB962C8B-B14F-4D97-AF65-F5344CB8AC3E}">
        <p14:creationId xmlns:p14="http://schemas.microsoft.com/office/powerpoint/2010/main" val="6210698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316"/>
          <p:cNvSpPr txBox="1">
            <a:spLocks noGrp="1"/>
          </p:cNvSpPr>
          <p:nvPr>
            <p:ph type="title"/>
          </p:nvPr>
        </p:nvSpPr>
        <p:spPr>
          <a:xfrm>
            <a:off x="683986" y="1317238"/>
            <a:ext cx="11734800" cy="711301"/>
          </a:xfrm>
          <a:prstGeom prst="rect">
            <a:avLst/>
          </a:prstGeom>
        </p:spPr>
        <p:txBody>
          <a:bodyPr>
            <a:noAutofit/>
          </a:bodyPr>
          <a:lstStyle>
            <a:lvl1pPr defTabSz="868680">
              <a:lnSpc>
                <a:spcPct val="100000"/>
              </a:lnSpc>
              <a:defRPr sz="3420"/>
            </a:lvl1pPr>
          </a:lstStyle>
          <a:p>
            <a:pPr algn="ctr"/>
            <a:r>
              <a:rPr lang="en-GB" sz="11500" dirty="0" smtClean="0"/>
              <a:t>Rules of Engagement</a:t>
            </a:r>
            <a:endParaRPr sz="11500" dirty="0"/>
          </a:p>
        </p:txBody>
      </p:sp>
    </p:spTree>
    <p:extLst>
      <p:ext uri="{BB962C8B-B14F-4D97-AF65-F5344CB8AC3E}">
        <p14:creationId xmlns:p14="http://schemas.microsoft.com/office/powerpoint/2010/main" val="8499692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Shape 271" descr="Shape 27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5182" y="811069"/>
            <a:ext cx="4154719" cy="414354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hape 272"/>
          <p:cNvSpPr txBox="1"/>
          <p:nvPr/>
        </p:nvSpPr>
        <p:spPr>
          <a:xfrm>
            <a:off x="690311" y="3968103"/>
            <a:ext cx="11544001" cy="316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9950" tIns="129950" rIns="129950" bIns="129950">
            <a:spAutoFit/>
          </a:bodyPr>
          <a:lstStyle/>
          <a:p>
            <a:pPr>
              <a:defRPr sz="510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Lesson 1, Week 1</a:t>
            </a:r>
          </a:p>
          <a:p>
            <a:pPr>
              <a:defRPr sz="4000" b="1" i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Introduction to Data Science</a:t>
            </a:r>
          </a:p>
          <a:p>
            <a:endParaRPr sz="3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defRPr sz="2600" i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What is data science and how do we apply it?</a:t>
            </a:r>
          </a:p>
          <a:p>
            <a:endParaRPr sz="2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8" name="Shape 273"/>
          <p:cNvSpPr txBox="1">
            <a:spLocks noGrp="1"/>
          </p:cNvSpPr>
          <p:nvPr>
            <p:ph type="sldNum" sz="quarter" idx="4294967295"/>
          </p:nvPr>
        </p:nvSpPr>
        <p:spPr>
          <a:xfrm>
            <a:off x="12049717" y="6671424"/>
            <a:ext cx="371485" cy="45728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9950" tIns="129950" rIns="129950" bIns="129950"/>
          <a:lstStyle>
            <a:lvl1pPr algn="l">
              <a:defRPr sz="1400"/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479" name="Shape 274"/>
          <p:cNvSpPr txBox="1"/>
          <p:nvPr/>
        </p:nvSpPr>
        <p:spPr>
          <a:xfrm>
            <a:off x="638434" y="1694013"/>
            <a:ext cx="11595878" cy="1832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29950" tIns="129950" rIns="129950" bIns="129950">
            <a:spAutoFit/>
          </a:bodyPr>
          <a:lstStyle>
            <a:lvl1pPr>
              <a:defRPr sz="102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DATA SCIENCE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279"/>
          <p:cNvSpPr txBox="1">
            <a:spLocks noGrp="1"/>
          </p:cNvSpPr>
          <p:nvPr>
            <p:ph type="body" idx="1"/>
          </p:nvPr>
        </p:nvSpPr>
        <p:spPr>
          <a:xfrm>
            <a:off x="634999" y="1574800"/>
            <a:ext cx="11731802" cy="5008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03200" indent="-256540">
              <a:lnSpc>
                <a:spcPct val="160000"/>
              </a:lnSpc>
              <a:spcBef>
                <a:spcPts val="1200"/>
              </a:spcBef>
              <a:buClr>
                <a:srgbClr val="333333"/>
              </a:buClr>
              <a:defRPr sz="2800">
                <a:solidFill>
                  <a:srgbClr val="333333"/>
                </a:solidFill>
              </a:defRPr>
            </a:pPr>
            <a:r>
              <a:rPr lang="en-GB" dirty="0" smtClean="0"/>
              <a:t>Review Pre-work</a:t>
            </a:r>
          </a:p>
          <a:p>
            <a:pPr marL="203200" indent="-256540">
              <a:lnSpc>
                <a:spcPct val="160000"/>
              </a:lnSpc>
              <a:spcBef>
                <a:spcPts val="1200"/>
              </a:spcBef>
              <a:buClr>
                <a:srgbClr val="333333"/>
              </a:buClr>
              <a:defRPr sz="2800">
                <a:solidFill>
                  <a:srgbClr val="333333"/>
                </a:solidFill>
              </a:defRPr>
            </a:pPr>
            <a:r>
              <a:rPr strike="sngStrike" dirty="0" smtClean="0"/>
              <a:t>Describe </a:t>
            </a:r>
            <a:r>
              <a:rPr strike="sngStrike" dirty="0"/>
              <a:t>the roles and components of a successful learning environment</a:t>
            </a:r>
          </a:p>
          <a:p>
            <a:pPr marL="203200" indent="-256540">
              <a:lnSpc>
                <a:spcPct val="160000"/>
              </a:lnSpc>
              <a:spcBef>
                <a:spcPts val="1200"/>
              </a:spcBef>
              <a:buClr>
                <a:srgbClr val="333333"/>
              </a:buClr>
              <a:defRPr sz="2800">
                <a:solidFill>
                  <a:srgbClr val="333333"/>
                </a:solidFill>
              </a:defRPr>
            </a:pPr>
            <a:r>
              <a:rPr dirty="0"/>
              <a:t>Define data science and the data science workflow</a:t>
            </a:r>
          </a:p>
          <a:p>
            <a:pPr marL="203200" indent="-256540">
              <a:lnSpc>
                <a:spcPct val="160000"/>
              </a:lnSpc>
              <a:spcBef>
                <a:spcPts val="1200"/>
              </a:spcBef>
              <a:buClr>
                <a:srgbClr val="333333"/>
              </a:buClr>
              <a:defRPr sz="2800">
                <a:solidFill>
                  <a:srgbClr val="333333"/>
                </a:solidFill>
              </a:defRPr>
            </a:pPr>
            <a:r>
              <a:rPr dirty="0"/>
              <a:t>Apply the data science workflow in a practical example</a:t>
            </a:r>
          </a:p>
          <a:p>
            <a:pPr marL="203200" indent="-256540">
              <a:lnSpc>
                <a:spcPct val="160000"/>
              </a:lnSpc>
              <a:spcBef>
                <a:spcPts val="1200"/>
              </a:spcBef>
              <a:buClr>
                <a:srgbClr val="333333"/>
              </a:buClr>
              <a:defRPr sz="2800">
                <a:solidFill>
                  <a:srgbClr val="333333"/>
                </a:solidFill>
              </a:defRPr>
            </a:pPr>
            <a:r>
              <a:rPr dirty="0"/>
              <a:t>Set up / test your development environment </a:t>
            </a:r>
          </a:p>
          <a:p>
            <a:pPr marL="203200" indent="-256540">
              <a:lnSpc>
                <a:spcPct val="160000"/>
              </a:lnSpc>
              <a:spcBef>
                <a:spcPts val="1200"/>
              </a:spcBef>
              <a:buClr>
                <a:srgbClr val="333333"/>
              </a:buClr>
              <a:defRPr sz="2800">
                <a:solidFill>
                  <a:srgbClr val="333333"/>
                </a:solidFill>
              </a:defRPr>
            </a:pPr>
            <a:r>
              <a:rPr dirty="0"/>
              <a:t>Get started with </a:t>
            </a:r>
            <a:r>
              <a:rPr lang="en-GB" dirty="0" smtClean="0"/>
              <a:t>Python!</a:t>
            </a:r>
            <a:endParaRPr dirty="0"/>
          </a:p>
        </p:txBody>
      </p:sp>
      <p:sp>
        <p:nvSpPr>
          <p:cNvPr id="482" name="Shape 2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t>Learning Objectives</a:t>
            </a:r>
          </a:p>
        </p:txBody>
      </p:sp>
      <p:sp>
        <p:nvSpPr>
          <p:cNvPr id="2" name="Rectangle 1"/>
          <p:cNvSpPr/>
          <p:nvPr/>
        </p:nvSpPr>
        <p:spPr>
          <a:xfrm>
            <a:off x="7955280" y="1374746"/>
            <a:ext cx="3154680" cy="40010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Already done </a:t>
            </a:r>
            <a:r>
              <a:rPr kumimoji="0" lang="en-US" sz="20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in Intro!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8260080" y="1950720"/>
            <a:ext cx="441960" cy="640080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298"/>
          <p:cNvSpPr txBox="1"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8333"/>
              </a:lnSpc>
              <a:defRPr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t>PRE-WORK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50900" y="3986121"/>
            <a:ext cx="11415600" cy="18000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50900" y="2631773"/>
            <a:ext cx="11417300" cy="112287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50900" y="1277425"/>
            <a:ext cx="11417300" cy="112287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Shape 3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defRPr sz="3420"/>
            </a:lvl1pPr>
          </a:lstStyle>
          <a:p>
            <a:r>
              <a:t>Pre-work Review</a:t>
            </a:r>
          </a:p>
        </p:txBody>
      </p:sp>
      <p:sp>
        <p:nvSpPr>
          <p:cNvPr id="497" name="Shape 304"/>
          <p:cNvSpPr txBox="1">
            <a:spLocks noGrp="1"/>
          </p:cNvSpPr>
          <p:nvPr>
            <p:ph type="body" idx="1"/>
          </p:nvPr>
        </p:nvSpPr>
        <p:spPr>
          <a:xfrm>
            <a:off x="632049" y="1433899"/>
            <a:ext cx="11734801" cy="544950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57200" indent="-228600">
              <a:spcBef>
                <a:spcPts val="1000"/>
              </a:spcBef>
            </a:pPr>
            <a:r>
              <a:rPr dirty="0"/>
              <a:t>Install </a:t>
            </a:r>
            <a:r>
              <a:rPr b="1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Anaconda</a:t>
            </a:r>
            <a:r>
              <a:rPr dirty="0"/>
              <a:t> with Python 3.6 onto your computer. </a:t>
            </a:r>
          </a:p>
          <a:p>
            <a:pPr marL="914400" lvl="1" indent="-228600">
              <a:spcBef>
                <a:spcPts val="1000"/>
              </a:spcBef>
              <a:defRPr sz="1800"/>
            </a:pPr>
            <a:r>
              <a:rPr dirty="0"/>
              <a:t>Check that it runs by opening the Navigator application and launching a jupyter notebook from the navigator interface</a:t>
            </a:r>
            <a:r>
              <a:rPr dirty="0" smtClean="0"/>
              <a:t>.</a:t>
            </a:r>
            <a:endParaRPr lang="en-GB" dirty="0" smtClean="0"/>
          </a:p>
          <a:p>
            <a:pPr marL="914400" lvl="1" indent="-228600">
              <a:spcBef>
                <a:spcPts val="1000"/>
              </a:spcBef>
              <a:defRPr sz="1800"/>
            </a:pPr>
            <a:endParaRPr dirty="0"/>
          </a:p>
          <a:p>
            <a:pPr marL="457200" indent="-228600">
              <a:spcBef>
                <a:spcPts val="1000"/>
              </a:spcBef>
            </a:pPr>
            <a:r>
              <a:rPr dirty="0"/>
              <a:t>Download and install a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Github</a:t>
            </a:r>
            <a:r>
              <a:rPr dirty="0"/>
              <a:t> or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Git</a:t>
            </a:r>
            <a:r>
              <a:rPr dirty="0"/>
              <a:t> client </a:t>
            </a:r>
          </a:p>
          <a:p>
            <a:pPr marL="914400" lvl="1" indent="-228600">
              <a:spcBef>
                <a:spcPts val="1000"/>
              </a:spcBef>
              <a:defRPr sz="1800"/>
            </a:pPr>
            <a:r>
              <a:rPr dirty="0"/>
              <a:t>Sign up for a public Github account. </a:t>
            </a:r>
          </a:p>
          <a:p>
            <a:pPr marL="914400" lvl="1" indent="-228600">
              <a:spcBef>
                <a:spcPts val="1000"/>
              </a:spcBef>
              <a:defRPr sz="1800"/>
            </a:pPr>
            <a:r>
              <a:rPr dirty="0"/>
              <a:t>Send your Github username to your course contacts</a:t>
            </a:r>
            <a:r>
              <a:rPr dirty="0" smtClean="0"/>
              <a:t>.</a:t>
            </a:r>
            <a:endParaRPr lang="en-GB" dirty="0" smtClean="0"/>
          </a:p>
          <a:p>
            <a:pPr marL="914400" lvl="1" indent="-228600">
              <a:spcBef>
                <a:spcPts val="1000"/>
              </a:spcBef>
              <a:defRPr sz="1800"/>
            </a:pPr>
            <a:endParaRPr dirty="0"/>
          </a:p>
          <a:p>
            <a:pPr marL="457200" indent="-228600">
              <a:spcBef>
                <a:spcPts val="1000"/>
              </a:spcBef>
            </a:pPr>
            <a:r>
              <a:rPr lang="en-GB" dirty="0" smtClean="0"/>
              <a:t>New platform </a:t>
            </a:r>
            <a:r>
              <a:rPr lang="mr-IN" dirty="0" smtClean="0"/>
              <a:t>–</a:t>
            </a:r>
            <a:r>
              <a:rPr lang="en-GB" dirty="0" smtClean="0"/>
              <a:t> class server dat11:</a:t>
            </a:r>
          </a:p>
          <a:p>
            <a:pPr marL="1143846" lvl="1" indent="-228600">
              <a:spcBef>
                <a:spcPts val="1000"/>
              </a:spcBef>
            </a:pPr>
            <a:r>
              <a:rPr lang="en-GB" dirty="0" smtClean="0">
                <a:hlinkClick r:id="rId5"/>
              </a:rPr>
              <a:t>http://www.paulgoodall.tech:8000/</a:t>
            </a:r>
            <a:endParaRPr lang="en-GB" dirty="0" smtClean="0"/>
          </a:p>
          <a:p>
            <a:pPr marL="1143846" lvl="1" indent="-228600">
              <a:spcBef>
                <a:spcPts val="1000"/>
              </a:spcBef>
            </a:pPr>
            <a:r>
              <a:rPr lang="de-DE" dirty="0">
                <a:hlinkClick r:id="rId6"/>
              </a:rPr>
              <a:t>http://</a:t>
            </a:r>
            <a:r>
              <a:rPr lang="de-DE" dirty="0" smtClean="0">
                <a:hlinkClick r:id="rId6"/>
              </a:rPr>
              <a:t>128.199.71.237:8000/hub/login</a:t>
            </a:r>
            <a:endParaRPr lang="de-DE" dirty="0" smtClean="0"/>
          </a:p>
          <a:p>
            <a:pPr marL="1143846" lvl="1" indent="-228600">
              <a:spcBef>
                <a:spcPts val="1000"/>
              </a:spcBef>
            </a:pPr>
            <a:endParaRPr lang="en-GB" dirty="0"/>
          </a:p>
          <a:p>
            <a:pPr marL="457200" indent="-228600">
              <a:spcBef>
                <a:spcPts val="1000"/>
              </a:spcBef>
            </a:pPr>
            <a:r>
              <a:rPr dirty="0" smtClean="0"/>
              <a:t>Introduce </a:t>
            </a:r>
            <a:r>
              <a:rPr dirty="0"/>
              <a:t>yourself on the course Slack channel </a:t>
            </a:r>
          </a:p>
          <a:p>
            <a:pPr marL="914400" lvl="1" indent="-228600">
              <a:spcBef>
                <a:spcPts val="1000"/>
              </a:spcBef>
              <a:defRPr sz="1800"/>
            </a:pPr>
            <a:r>
              <a:rPr dirty="0"/>
              <a:t>Put a picture of yourself in your profile</a:t>
            </a:r>
            <a:r>
              <a:rPr dirty="0" smtClean="0"/>
              <a:t>.</a:t>
            </a:r>
            <a:endParaRPr dirty="0"/>
          </a:p>
        </p:txBody>
      </p:sp>
      <p:sp>
        <p:nvSpPr>
          <p:cNvPr id="4" name="Multiply 3"/>
          <p:cNvSpPr/>
          <p:nvPr/>
        </p:nvSpPr>
        <p:spPr>
          <a:xfrm>
            <a:off x="9311640" y="1201225"/>
            <a:ext cx="899160" cy="822960"/>
          </a:xfrm>
          <a:prstGeom prst="mathMultiply">
            <a:avLst>
              <a:gd name="adj1" fmla="val 8705"/>
            </a:avLst>
          </a:prstGeom>
          <a:solidFill>
            <a:schemeClr val="accent5"/>
          </a:solidFill>
          <a:ln w="25400" cap="flat">
            <a:solidFill>
              <a:schemeClr val="accent5">
                <a:lumMod val="5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Multiply 9"/>
          <p:cNvSpPr/>
          <p:nvPr/>
        </p:nvSpPr>
        <p:spPr>
          <a:xfrm>
            <a:off x="9311640" y="2765601"/>
            <a:ext cx="899160" cy="822960"/>
          </a:xfrm>
          <a:prstGeom prst="mathMultiply">
            <a:avLst>
              <a:gd name="adj1" fmla="val 8705"/>
            </a:avLst>
          </a:prstGeom>
          <a:solidFill>
            <a:schemeClr val="accent5"/>
          </a:solidFill>
          <a:ln w="25400" cap="flat">
            <a:solidFill>
              <a:schemeClr val="accent5">
                <a:lumMod val="5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74280" y="4378290"/>
            <a:ext cx="4373880" cy="1015661"/>
          </a:xfrm>
          <a:prstGeom prst="rect">
            <a:avLst/>
          </a:prstGeom>
          <a:solidFill>
            <a:srgbClr val="00B050"/>
          </a:solidFill>
          <a:ln w="25400" cap="flat">
            <a:solidFill>
              <a:schemeClr val="accent2">
                <a:lumMod val="5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New </a:t>
            </a:r>
            <a:r>
              <a:rPr kumimoji="0" lang="en-US" sz="20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solution!</a:t>
            </a:r>
            <a:br>
              <a:rPr kumimoji="0" lang="en-US" sz="20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/>
            </a:r>
            <a:b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Everything already set up for you! </a:t>
            </a: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Wingdings"/>
              </a:rPr>
              <a:t> 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3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68680">
              <a:defRPr sz="3420"/>
            </a:pPr>
            <a:r>
              <a:t>Pre-work Review - </a:t>
            </a:r>
            <a:r>
              <a:rPr sz="2850"/>
              <a:t>cont’d</a:t>
            </a:r>
          </a:p>
        </p:txBody>
      </p:sp>
      <p:sp>
        <p:nvSpPr>
          <p:cNvPr id="500" name="Shape 310"/>
          <p:cNvSpPr txBox="1">
            <a:spLocks noGrp="1"/>
          </p:cNvSpPr>
          <p:nvPr>
            <p:ph type="body" idx="1"/>
          </p:nvPr>
        </p:nvSpPr>
        <p:spPr>
          <a:xfrm>
            <a:off x="632049" y="1433899"/>
            <a:ext cx="11734801" cy="4484401"/>
          </a:xfrm>
          <a:prstGeom prst="rect">
            <a:avLst/>
          </a:prstGeom>
        </p:spPr>
        <p:txBody>
          <a:bodyPr/>
          <a:lstStyle/>
          <a:p>
            <a:pPr marL="457200" indent="-228600">
              <a:spcBef>
                <a:spcPts val="1000"/>
              </a:spcBef>
            </a:pPr>
            <a:r>
              <a:rPr dirty="0"/>
              <a:t>Read any 2 chapters of the Data Science Handbook (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www.thedatasciencehandbook.com</a:t>
            </a:r>
            <a:r>
              <a:rPr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/</a:t>
            </a:r>
            <a:r>
              <a:rPr dirty="0" smtClean="0">
                <a:hlinkClick r:id="rId2"/>
              </a:rPr>
              <a:t>)</a:t>
            </a:r>
            <a:endParaRPr lang="en-GB" dirty="0" smtClean="0"/>
          </a:p>
          <a:p>
            <a:pPr marL="457200" indent="-228600">
              <a:spcBef>
                <a:spcPts val="1000"/>
              </a:spcBef>
            </a:pPr>
            <a:endParaRPr dirty="0"/>
          </a:p>
          <a:p>
            <a:pPr marL="457200" indent="-228600">
              <a:spcBef>
                <a:spcPts val="1000"/>
              </a:spcBef>
            </a:pPr>
            <a:r>
              <a:rPr dirty="0"/>
              <a:t>Read the first 2 chapters of Introduction to Statistical Learning</a:t>
            </a:r>
            <a:br>
              <a:rPr dirty="0"/>
            </a:br>
            <a:r>
              <a:rPr dirty="0"/>
              <a:t>(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http://www-bcf.usc.edu/~gareth/ISL/ISLR Fourth Printing.pdf)"/>
              </a:rPr>
              <a:t>http://www-bcf.usc.edu/~gareth/ISL/ISLR%20Fourth%20Printing.pdf</a:t>
            </a:r>
            <a:r>
              <a:rPr dirty="0" smtClean="0">
                <a:hlinkClick r:id="rId4" invalidUrl="http://www-bcf.usc.edu/~gareth/ISL/ISLR Fourth Printing.pdf)"/>
              </a:rPr>
              <a:t>)</a:t>
            </a:r>
            <a:endParaRPr lang="en-GB" dirty="0" smtClean="0"/>
          </a:p>
          <a:p>
            <a:pPr marL="457200" indent="-228600">
              <a:spcBef>
                <a:spcPts val="1000"/>
              </a:spcBef>
            </a:pPr>
            <a:endParaRPr dirty="0"/>
          </a:p>
          <a:p>
            <a:pPr marL="457200" indent="-228600">
              <a:spcBef>
                <a:spcPts val="1000"/>
              </a:spcBef>
            </a:pPr>
            <a:r>
              <a:rPr dirty="0"/>
              <a:t>Complete the Intro to Python for Data Science course on DataCamp</a:t>
            </a:r>
            <a:br>
              <a:rPr dirty="0"/>
            </a:br>
            <a:r>
              <a:rPr dirty="0"/>
              <a:t>(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https://www.datacamp.com/getting-started?step=2&amp;track=python</a:t>
            </a:r>
            <a:r>
              <a:rPr dirty="0"/>
              <a:t>)</a:t>
            </a:r>
          </a:p>
          <a:p>
            <a:pPr marL="914400" lvl="1" indent="-228600">
              <a:spcBef>
                <a:spcPts val="1000"/>
              </a:spcBef>
              <a:buClr>
                <a:srgbClr val="000000"/>
              </a:buClr>
              <a:defRPr sz="1800"/>
            </a:pPr>
            <a:r>
              <a:rPr dirty="0"/>
              <a:t> We will expect to see the certificate.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386"/>
          <p:cNvSpPr txBox="1"/>
          <p:nvPr/>
        </p:nvSpPr>
        <p:spPr>
          <a:xfrm>
            <a:off x="635000" y="1473200"/>
            <a:ext cx="11734800" cy="29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8333"/>
              </a:lnSpc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>
              <a:lnSpc>
                <a:spcPct val="88333"/>
              </a:lnSpc>
              <a:defRPr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rPr dirty="0"/>
              <a:t>DATA SCIENCE BASELINE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286"/>
          <p:cNvSpPr txBox="1">
            <a:spLocks noGrp="1"/>
          </p:cNvSpPr>
          <p:nvPr>
            <p:ph type="title"/>
          </p:nvPr>
        </p:nvSpPr>
        <p:spPr>
          <a:xfrm>
            <a:off x="1032925" y="1876764"/>
            <a:ext cx="11297920" cy="71130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GB" sz="9600" smtClean="0"/>
              <a:t>What does </a:t>
            </a:r>
            <a:br>
              <a:rPr lang="en-GB" sz="9600" smtClean="0"/>
            </a:br>
            <a:r>
              <a:rPr lang="en-GB" sz="9600" smtClean="0"/>
              <a:t>“Data Science” </a:t>
            </a:r>
            <a:br>
              <a:rPr lang="en-GB" sz="9600" smtClean="0"/>
            </a:br>
            <a:r>
              <a:rPr lang="en-GB" sz="9600" smtClean="0"/>
              <a:t>mean </a:t>
            </a:r>
            <a:r>
              <a:rPr lang="en-GB" sz="9600" dirty="0" smtClean="0"/>
              <a:t>to you?</a:t>
            </a:r>
            <a:endParaRPr sz="9600" dirty="0"/>
          </a:p>
        </p:txBody>
      </p:sp>
      <p:sp>
        <p:nvSpPr>
          <p:cNvPr id="3" name="Rectangle 2"/>
          <p:cNvSpPr/>
          <p:nvPr/>
        </p:nvSpPr>
        <p:spPr>
          <a:xfrm>
            <a:off x="1032925" y="921802"/>
            <a:ext cx="6853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/>
              <a:t>Initial Thoughts on a whiteboard:</a:t>
            </a:r>
            <a:endParaRPr lang="en-US" sz="36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298"/>
          <p:cNvSpPr txBox="1"/>
          <p:nvPr/>
        </p:nvSpPr>
        <p:spPr>
          <a:xfrm>
            <a:off x="635000" y="1473200"/>
            <a:ext cx="11734800" cy="1300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8333"/>
              </a:lnSpc>
              <a:defRPr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rPr lang="en-GB" dirty="0" smtClean="0"/>
              <a:t>AGENDA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90194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285"/>
          <p:cNvSpPr txBox="1">
            <a:spLocks noGrp="1"/>
          </p:cNvSpPr>
          <p:nvPr>
            <p:ph type="body" idx="1"/>
          </p:nvPr>
        </p:nvSpPr>
        <p:spPr>
          <a:xfrm>
            <a:off x="635000" y="1726150"/>
            <a:ext cx="11734800" cy="4909501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/>
          <a:p>
            <a:pPr marL="191007" indent="-193395" defTabSz="859536">
              <a:lnSpc>
                <a:spcPct val="160000"/>
              </a:lnSpc>
              <a:spcBef>
                <a:spcPts val="1100"/>
              </a:spcBef>
              <a:buClr>
                <a:srgbClr val="333333"/>
              </a:buClr>
              <a:buChar char="‣"/>
              <a:defRPr sz="1879">
                <a:solidFill>
                  <a:srgbClr val="333333"/>
                </a:solidFill>
              </a:defRPr>
            </a:pPr>
            <a:r>
              <a:rPr dirty="0"/>
              <a:t>What would you like to get out of this course?</a:t>
            </a:r>
          </a:p>
          <a:p>
            <a:pPr marL="191007" indent="-193395" defTabSz="859536">
              <a:lnSpc>
                <a:spcPct val="160000"/>
              </a:lnSpc>
              <a:spcBef>
                <a:spcPts val="1100"/>
              </a:spcBef>
              <a:buClr>
                <a:srgbClr val="333333"/>
              </a:buClr>
              <a:buChar char="‣"/>
              <a:defRPr sz="1879">
                <a:solidFill>
                  <a:srgbClr val="333333"/>
                </a:solidFill>
              </a:defRPr>
            </a:pPr>
            <a:r>
              <a:rPr dirty="0"/>
              <a:t>Are you using analytics in your work right now?</a:t>
            </a:r>
          </a:p>
          <a:p>
            <a:pPr marL="191007" indent="-193395" defTabSz="859536">
              <a:lnSpc>
                <a:spcPct val="160000"/>
              </a:lnSpc>
              <a:spcBef>
                <a:spcPts val="1100"/>
              </a:spcBef>
              <a:buClr>
                <a:srgbClr val="333333"/>
              </a:buClr>
              <a:buChar char="‣"/>
              <a:defRPr sz="1879">
                <a:solidFill>
                  <a:srgbClr val="333333"/>
                </a:solidFill>
              </a:defRPr>
            </a:pPr>
            <a:r>
              <a:rPr dirty="0"/>
              <a:t>What projects have you worked on?</a:t>
            </a:r>
          </a:p>
          <a:p>
            <a:pPr marL="191007" indent="-193395" defTabSz="859536">
              <a:lnSpc>
                <a:spcPct val="160000"/>
              </a:lnSpc>
              <a:spcBef>
                <a:spcPts val="1100"/>
              </a:spcBef>
              <a:buClr>
                <a:srgbClr val="333333"/>
              </a:buClr>
              <a:buChar char="‣"/>
              <a:defRPr sz="1879">
                <a:solidFill>
                  <a:srgbClr val="333333"/>
                </a:solidFill>
              </a:defRPr>
            </a:pPr>
            <a:r>
              <a:rPr dirty="0"/>
              <a:t>What projects are you planning?</a:t>
            </a:r>
          </a:p>
          <a:p>
            <a:pPr marL="191007" indent="-193395" defTabSz="859536">
              <a:lnSpc>
                <a:spcPct val="160000"/>
              </a:lnSpc>
              <a:spcBef>
                <a:spcPts val="1100"/>
              </a:spcBef>
              <a:buClr>
                <a:srgbClr val="333333"/>
              </a:buClr>
              <a:buChar char="‣"/>
              <a:defRPr sz="1879">
                <a:solidFill>
                  <a:srgbClr val="333333"/>
                </a:solidFill>
              </a:defRPr>
            </a:pPr>
            <a:r>
              <a:rPr dirty="0"/>
              <a:t>Are you using Python?</a:t>
            </a:r>
          </a:p>
          <a:p>
            <a:pPr marL="191007" indent="-193395" defTabSz="859536">
              <a:lnSpc>
                <a:spcPct val="160000"/>
              </a:lnSpc>
              <a:spcBef>
                <a:spcPts val="1100"/>
              </a:spcBef>
              <a:buClr>
                <a:srgbClr val="333333"/>
              </a:buClr>
              <a:buChar char="‣"/>
              <a:defRPr sz="1879">
                <a:solidFill>
                  <a:srgbClr val="333333"/>
                </a:solidFill>
              </a:defRPr>
            </a:pPr>
            <a:r>
              <a:rPr dirty="0"/>
              <a:t>Are you using any other data science tools?</a:t>
            </a:r>
          </a:p>
          <a:p>
            <a:pPr marL="191007" indent="-193395" defTabSz="859536">
              <a:lnSpc>
                <a:spcPct val="160000"/>
              </a:lnSpc>
              <a:spcBef>
                <a:spcPts val="1100"/>
              </a:spcBef>
              <a:buClr>
                <a:srgbClr val="333333"/>
              </a:buClr>
              <a:buChar char="‣"/>
              <a:defRPr sz="1879">
                <a:solidFill>
                  <a:srgbClr val="333333"/>
                </a:solidFill>
              </a:defRPr>
            </a:pPr>
            <a:r>
              <a:rPr dirty="0"/>
              <a:t>Is there a special topic or application area you would like us to cover in the lessons?</a:t>
            </a:r>
            <a:br>
              <a:rPr dirty="0"/>
            </a:br>
            <a:endParaRPr dirty="0"/>
          </a:p>
          <a:p>
            <a:pPr defTabSz="859536">
              <a:lnSpc>
                <a:spcPct val="160000"/>
              </a:lnSpc>
              <a:spcBef>
                <a:spcPts val="1100"/>
              </a:spcBef>
              <a:buSzTx/>
              <a:buNone/>
              <a:defRPr sz="1879" i="1">
                <a:solidFill>
                  <a:srgbClr val="333333"/>
                </a:solidFill>
              </a:defRPr>
            </a:pPr>
            <a:r>
              <a:rPr dirty="0"/>
              <a:t>                        Post your answers to our Slack channel: </a:t>
            </a:r>
            <a:r>
              <a:rPr lang="en-US"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http://dat11syd.slack.com/</a:t>
            </a:r>
            <a:r>
              <a:rPr dirty="0" smtClean="0"/>
              <a:t>  </a:t>
            </a:r>
            <a:r>
              <a:rPr dirty="0"/>
              <a:t>#general (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meggan@ga.co</a:t>
            </a:r>
            <a:r>
              <a:rPr dirty="0"/>
              <a:t>)</a:t>
            </a:r>
          </a:p>
        </p:txBody>
      </p:sp>
      <p:sp>
        <p:nvSpPr>
          <p:cNvPr id="485" name="Shape 2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Your First Assignment is: Yourself!</a:t>
            </a:r>
          </a:p>
        </p:txBody>
      </p:sp>
      <p:pic>
        <p:nvPicPr>
          <p:cNvPr id="486" name="Shape 287" descr="Shape 28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4924" y="6160573"/>
            <a:ext cx="595025" cy="595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7" name="Shape 288" descr="Shape 28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20149" y="3411699"/>
            <a:ext cx="1761601" cy="595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Shape 289" descr="Shape 28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56699" y="1852099"/>
            <a:ext cx="2799601" cy="9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Shape 290" descr="Shape 290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281750" y="3920575"/>
            <a:ext cx="595025" cy="520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Shape 291" descr="Shape 29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143449" y="3535545"/>
            <a:ext cx="1128476" cy="471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Shape 292" descr="Shape 29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433400" y="3883400"/>
            <a:ext cx="595026" cy="595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Shape 293" descr="Shape 29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262475" y="3411687"/>
            <a:ext cx="846976" cy="8469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857941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321"/>
          <p:cNvSpPr txBox="1"/>
          <p:nvPr/>
        </p:nvSpPr>
        <p:spPr>
          <a:xfrm>
            <a:off x="635000" y="1473200"/>
            <a:ext cx="11734800" cy="29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8333"/>
              </a:lnSpc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>
              <a:lnSpc>
                <a:spcPct val="88333"/>
              </a:lnSpc>
              <a:defRPr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WHAT IS DATA SCIENCE?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326"/>
          <p:cNvSpPr txBox="1">
            <a:spLocks noGrp="1"/>
          </p:cNvSpPr>
          <p:nvPr>
            <p:ph type="body" sz="half" idx="1"/>
          </p:nvPr>
        </p:nvSpPr>
        <p:spPr>
          <a:xfrm>
            <a:off x="756850" y="1590374"/>
            <a:ext cx="5677801" cy="47280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spcBef>
                <a:spcPts val="1000"/>
              </a:spcBef>
              <a:buNone/>
              <a:defRPr sz="2800"/>
            </a:pPr>
            <a:r>
              <a:rPr lang="en-GB" dirty="0" smtClean="0"/>
              <a:t>Million-$ Question.</a:t>
            </a:r>
          </a:p>
          <a:p>
            <a:pPr>
              <a:spcBef>
                <a:spcPts val="1000"/>
              </a:spcBef>
              <a:buNone/>
              <a:defRPr sz="2800"/>
            </a:pPr>
            <a:endParaRPr lang="en-GB" dirty="0" smtClean="0"/>
          </a:p>
          <a:p>
            <a:pPr>
              <a:spcBef>
                <a:spcPts val="1000"/>
              </a:spcBef>
              <a:buNone/>
              <a:defRPr sz="2800"/>
            </a:pPr>
            <a:r>
              <a:rPr lang="en-GB" b="1" u="sng" dirty="0" smtClean="0"/>
              <a:t>GA’s summary</a:t>
            </a:r>
            <a:r>
              <a:rPr lang="en-GB" dirty="0" smtClean="0"/>
              <a:t>:</a:t>
            </a:r>
          </a:p>
          <a:p>
            <a:pPr marL="203200" indent="-256540">
              <a:spcBef>
                <a:spcPts val="1000"/>
              </a:spcBef>
              <a:defRPr sz="2800"/>
            </a:pPr>
            <a:r>
              <a:rPr dirty="0" smtClean="0"/>
              <a:t>A </a:t>
            </a:r>
            <a:r>
              <a:rPr dirty="0"/>
              <a:t>set of tools and techniques for analysing data</a:t>
            </a:r>
          </a:p>
          <a:p>
            <a:pPr marL="203200" indent="-256540">
              <a:spcBef>
                <a:spcPts val="1000"/>
              </a:spcBef>
              <a:defRPr sz="2800"/>
            </a:pPr>
            <a:r>
              <a:rPr dirty="0"/>
              <a:t>Interdisciplinary problem-solving</a:t>
            </a:r>
          </a:p>
          <a:p>
            <a:pPr marL="203200" indent="-256540">
              <a:spcBef>
                <a:spcPts val="1000"/>
              </a:spcBef>
              <a:defRPr sz="2800"/>
            </a:pPr>
            <a:r>
              <a:rPr dirty="0"/>
              <a:t>Application of scientific techniques </a:t>
            </a:r>
            <a:br>
              <a:rPr dirty="0"/>
            </a:br>
            <a:r>
              <a:rPr dirty="0"/>
              <a:t>to practical </a:t>
            </a:r>
            <a:r>
              <a:rPr dirty="0" smtClean="0"/>
              <a:t>problems</a:t>
            </a:r>
            <a:r>
              <a:rPr lang="en-GB" dirty="0" smtClean="0"/>
              <a:t/>
            </a:r>
            <a:br>
              <a:rPr lang="en-GB" dirty="0" smtClean="0"/>
            </a:br>
            <a:endParaRPr dirty="0"/>
          </a:p>
        </p:txBody>
      </p:sp>
      <p:sp>
        <p:nvSpPr>
          <p:cNvPr id="509" name="Shape 328"/>
          <p:cNvSpPr txBox="1"/>
          <p:nvPr/>
        </p:nvSpPr>
        <p:spPr>
          <a:xfrm>
            <a:off x="8610601" y="6442324"/>
            <a:ext cx="4257226" cy="46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 sz="1800"/>
            </a:lvl1pPr>
          </a:lstStyle>
          <a:p>
            <a:r>
              <a:rPr lang="en-US" dirty="0"/>
              <a:t>Source: </a:t>
            </a:r>
            <a:r>
              <a:rPr lang="en-US" dirty="0">
                <a:hlinkClick r:id="rId2"/>
              </a:rPr>
              <a:t>Berkeleysciencereview</a:t>
            </a:r>
            <a:endParaRPr dirty="0"/>
          </a:p>
        </p:txBody>
      </p:sp>
      <p:sp>
        <p:nvSpPr>
          <p:cNvPr id="510" name="Shape 329"/>
          <p:cNvSpPr txBox="1">
            <a:spLocks noGrp="1"/>
          </p:cNvSpPr>
          <p:nvPr>
            <p:ph type="title"/>
          </p:nvPr>
        </p:nvSpPr>
        <p:spPr>
          <a:xfrm>
            <a:off x="626875" y="556549"/>
            <a:ext cx="11734801" cy="711301"/>
          </a:xfrm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What is Data Science?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510" y="556548"/>
            <a:ext cx="5666171" cy="576182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Shape 334" descr="Shape 3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999" y="1505923"/>
            <a:ext cx="2449501" cy="1224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Shape 335" descr="Shape 33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74224" y="1611599"/>
            <a:ext cx="3516750" cy="708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Shape 336" descr="Shape 33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58713" y="2992906"/>
            <a:ext cx="2991701" cy="1011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Shape 337" descr="Shape 33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1275" y="4430114"/>
            <a:ext cx="2594051" cy="17312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Shape 338" descr="Shape 33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12699" y="4978074"/>
            <a:ext cx="2265775" cy="1224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Shape 339" descr="Shape 33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524349" y="5060701"/>
            <a:ext cx="1812476" cy="858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Shape 340" descr="Shape 34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030868" y="3280400"/>
            <a:ext cx="1377658" cy="1373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Shape 341" descr="Shape 341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5387" y="2701099"/>
            <a:ext cx="3033986" cy="1592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Shape 342" descr="Shape 342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283499" y="3083110"/>
            <a:ext cx="1625151" cy="1625151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Shape 3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Who Uses Data Science?</a:t>
            </a:r>
          </a:p>
        </p:txBody>
      </p:sp>
      <p:sp>
        <p:nvSpPr>
          <p:cNvPr id="522" name="Shape 344"/>
          <p:cNvSpPr txBox="1"/>
          <p:nvPr/>
        </p:nvSpPr>
        <p:spPr>
          <a:xfrm>
            <a:off x="9734225" y="6161274"/>
            <a:ext cx="27138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marL="203200" indent="-231140">
              <a:buClr>
                <a:srgbClr val="000000"/>
              </a:buClr>
              <a:buSzPct val="100000"/>
              <a:buFont typeface="Helvetica"/>
              <a:buChar char="‣"/>
              <a:defRPr sz="2400" b="1" i="1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Other examples?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Shape 349" descr="Shape 3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5724" y="1584100"/>
            <a:ext cx="10448574" cy="3513550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Shape 3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What Are the Roles in Data Science?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3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rPr lang="en-GB" dirty="0" smtClean="0"/>
              <a:t>What do Data Scientists do?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1382736"/>
            <a:ext cx="7353300" cy="552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55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3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rPr lang="en-GB" dirty="0" smtClean="0"/>
              <a:t>What do Data Scientists do?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19" y="1438090"/>
            <a:ext cx="8361362" cy="559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328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355"/>
          <p:cNvSpPr txBox="1">
            <a:spLocks noGrp="1"/>
          </p:cNvSpPr>
          <p:nvPr>
            <p:ph type="title"/>
          </p:nvPr>
        </p:nvSpPr>
        <p:spPr>
          <a:xfrm>
            <a:off x="635000" y="566124"/>
            <a:ext cx="11734800" cy="13863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t>Where Do Data Scientists Come From?</a:t>
            </a:r>
            <a:br/>
            <a:r>
              <a:rPr sz="3000"/>
              <a:t>And what are their typical strengths?</a:t>
            </a:r>
          </a:p>
        </p:txBody>
      </p:sp>
      <p:graphicFrame>
        <p:nvGraphicFramePr>
          <p:cNvPr id="528" name="Shape 356"/>
          <p:cNvGraphicFramePr/>
          <p:nvPr/>
        </p:nvGraphicFramePr>
        <p:xfrm>
          <a:off x="741749" y="2349649"/>
          <a:ext cx="11498950" cy="334318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262100"/>
                <a:gridCol w="1539475"/>
                <a:gridCol w="1539475"/>
                <a:gridCol w="1539475"/>
                <a:gridCol w="1539475"/>
                <a:gridCol w="1539475"/>
                <a:gridCol w="1539475"/>
              </a:tblGrid>
              <a:tr h="504825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Hacking Skills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Math &amp; Stats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Substantive Expertise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Methodology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Abstraction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Communication</a:t>
                      </a:r>
                    </a:p>
                  </a:txBody>
                  <a:tcPr marL="91425" marR="91425" marT="91425" marB="91425" horzOverflow="overflow"/>
                </a:tc>
              </a:tr>
              <a:tr h="5048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Data Science 
program graduates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91425" marR="91425" marT="91425" marB="91425" horzOverflow="overflow">
                    <a:solidFill>
                      <a:srgbClr val="E6B8AF"/>
                    </a:solidFill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Scientists
(especially physics)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91425" marR="91425" marT="91425" marB="91425" horzOverflow="overflow">
                    <a:solidFill>
                      <a:srgbClr val="E6B8AF"/>
                    </a:solidFill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Statisticians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91425" marR="91425" marT="91425" marB="91425" horzOverflow="overflow"/>
                </a:tc>
              </a:tr>
              <a:tr h="5048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Developers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91425" marR="91425" marT="91425" marB="91425" horzOverflow="overflow"/>
                </a:tc>
              </a:tr>
              <a:tr h="5048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Business Analysts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91425" marR="91425" marT="91425" marB="91425" horzOverflow="overflow">
                    <a:solidFill>
                      <a:srgbClr val="85200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Shape 361"/>
          <p:cNvGrpSpPr/>
          <p:nvPr/>
        </p:nvGrpSpPr>
        <p:grpSpPr>
          <a:xfrm>
            <a:off x="1375887" y="1598169"/>
            <a:ext cx="9855873" cy="5357405"/>
            <a:chOff x="0" y="0"/>
            <a:chExt cx="9855871" cy="5357403"/>
          </a:xfrm>
        </p:grpSpPr>
        <p:sp>
          <p:nvSpPr>
            <p:cNvPr id="530" name="Shape 362"/>
            <p:cNvSpPr/>
            <p:nvPr/>
          </p:nvSpPr>
          <p:spPr>
            <a:xfrm>
              <a:off x="-1" y="-1"/>
              <a:ext cx="9855873" cy="5357405"/>
            </a:xfrm>
            <a:prstGeom prst="rect">
              <a:avLst/>
            </a:prstGeom>
            <a:noFill/>
            <a:ln w="9525" cap="flat">
              <a:solidFill>
                <a:srgbClr val="5358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533" name="Shape 363"/>
            <p:cNvGrpSpPr/>
            <p:nvPr/>
          </p:nvGrpSpPr>
          <p:grpSpPr>
            <a:xfrm>
              <a:off x="2115918" y="770941"/>
              <a:ext cx="1766467" cy="2874789"/>
              <a:chOff x="0" y="0"/>
              <a:chExt cx="1766466" cy="2874787"/>
            </a:xfrm>
          </p:grpSpPr>
          <p:sp>
            <p:nvSpPr>
              <p:cNvPr id="531" name="Rectangle"/>
              <p:cNvSpPr/>
              <p:nvPr/>
            </p:nvSpPr>
            <p:spPr>
              <a:xfrm>
                <a:off x="-1" y="-1"/>
                <a:ext cx="1766468" cy="2874789"/>
              </a:xfrm>
              <a:prstGeom prst="rect">
                <a:avLst/>
              </a:prstGeom>
              <a:solidFill>
                <a:srgbClr val="85E8DA"/>
              </a:solidFill>
              <a:ln w="9525" cap="flat">
                <a:solidFill>
                  <a:srgbClr val="53585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32" name="Structured Data  Unstructured Data  Graph Data  Distributed Data  Parallel Processing"/>
              <p:cNvSpPr txBox="1"/>
              <p:nvPr/>
            </p:nvSpPr>
            <p:spPr>
              <a:xfrm>
                <a:off x="-1" y="431568"/>
                <a:ext cx="1766468" cy="20116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/>
              <a:p>
                <a:pPr algn="ctr">
                  <a:defRPr sz="1300">
                    <a:latin typeface="Oswald"/>
                    <a:ea typeface="Oswald"/>
                    <a:cs typeface="Oswald"/>
                    <a:sym typeface="Oswald"/>
                  </a:defRPr>
                </a:pPr>
                <a:r>
                  <a:t>Structured Data</a:t>
                </a:r>
                <a:br/>
                <a:r>
                  <a:t/>
                </a:r>
                <a:br/>
                <a:r>
                  <a:t>Unstructured Data</a:t>
                </a:r>
                <a:br/>
                <a:r>
                  <a:t/>
                </a:r>
                <a:br/>
                <a:r>
                  <a:t>Graph Data</a:t>
                </a:r>
                <a:br/>
                <a:r>
                  <a:t/>
                </a:r>
                <a:br/>
                <a:r>
                  <a:t>Distributed Data</a:t>
                </a:r>
                <a:br/>
                <a:r>
                  <a:t/>
                </a:r>
                <a:br/>
                <a:r>
                  <a:t>Parallel Processing</a:t>
                </a:r>
              </a:p>
            </p:txBody>
          </p:sp>
        </p:grpSp>
        <p:grpSp>
          <p:nvGrpSpPr>
            <p:cNvPr id="536" name="Shape 364"/>
            <p:cNvGrpSpPr/>
            <p:nvPr/>
          </p:nvGrpSpPr>
          <p:grpSpPr>
            <a:xfrm>
              <a:off x="4044702" y="770941"/>
              <a:ext cx="1766467" cy="2874789"/>
              <a:chOff x="0" y="0"/>
              <a:chExt cx="1766466" cy="2874787"/>
            </a:xfrm>
          </p:grpSpPr>
          <p:sp>
            <p:nvSpPr>
              <p:cNvPr id="534" name="Rectangle"/>
              <p:cNvSpPr/>
              <p:nvPr/>
            </p:nvSpPr>
            <p:spPr>
              <a:xfrm>
                <a:off x="-1" y="-1"/>
                <a:ext cx="1766468" cy="2874789"/>
              </a:xfrm>
              <a:prstGeom prst="rect">
                <a:avLst/>
              </a:prstGeom>
              <a:solidFill>
                <a:srgbClr val="FFDB00"/>
              </a:solidFill>
              <a:ln w="9525" cap="flat">
                <a:solidFill>
                  <a:srgbClr val="53585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35" name="Algorithm Design  Linear Algebra  Matrix Calculations  Model Optimization  Dimensionality Reduction"/>
              <p:cNvSpPr txBox="1"/>
              <p:nvPr/>
            </p:nvSpPr>
            <p:spPr>
              <a:xfrm>
                <a:off x="-1" y="329968"/>
                <a:ext cx="1766468" cy="22148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/>
              <a:p>
                <a:pPr algn="ctr">
                  <a:defRPr sz="1300">
                    <a:latin typeface="Oswald"/>
                    <a:ea typeface="Oswald"/>
                    <a:cs typeface="Oswald"/>
                    <a:sym typeface="Oswald"/>
                  </a:defRPr>
                </a:pPr>
                <a:r>
                  <a:t>Algorithm Design</a:t>
                </a:r>
                <a:br/>
                <a:r>
                  <a:t/>
                </a:r>
                <a:br/>
                <a:r>
                  <a:t>Linear Algebra</a:t>
                </a:r>
                <a:br/>
                <a:r>
                  <a:t/>
                </a:r>
                <a:br/>
                <a:r>
                  <a:t>Matrix Calculations</a:t>
                </a:r>
                <a:br/>
                <a:r>
                  <a:t/>
                </a:r>
                <a:br/>
                <a:r>
                  <a:t>Model Optimization</a:t>
                </a:r>
                <a:br/>
                <a:r>
                  <a:t/>
                </a:r>
                <a:br/>
                <a:r>
                  <a:t>Dimensionality Reduction</a:t>
                </a:r>
              </a:p>
            </p:txBody>
          </p:sp>
        </p:grpSp>
        <p:grpSp>
          <p:nvGrpSpPr>
            <p:cNvPr id="539" name="Shape 365"/>
            <p:cNvGrpSpPr/>
            <p:nvPr/>
          </p:nvGrpSpPr>
          <p:grpSpPr>
            <a:xfrm>
              <a:off x="5973475" y="770935"/>
              <a:ext cx="1766467" cy="3760511"/>
              <a:chOff x="0" y="0"/>
              <a:chExt cx="1766466" cy="3760509"/>
            </a:xfrm>
          </p:grpSpPr>
          <p:sp>
            <p:nvSpPr>
              <p:cNvPr id="537" name="Rectangle"/>
              <p:cNvSpPr/>
              <p:nvPr/>
            </p:nvSpPr>
            <p:spPr>
              <a:xfrm>
                <a:off x="-1" y="0"/>
                <a:ext cx="1766468" cy="3760510"/>
              </a:xfrm>
              <a:prstGeom prst="rect">
                <a:avLst/>
              </a:prstGeom>
              <a:solidFill>
                <a:srgbClr val="7A1743"/>
              </a:solidFill>
              <a:ln w="9525" cap="flat">
                <a:solidFill>
                  <a:srgbClr val="53585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38" name="Data Acquisition  Data Cleaning  Object-Oriented Programming  Database Administration  Data Engineering  Natural Language Processing"/>
              <p:cNvSpPr txBox="1"/>
              <p:nvPr/>
            </p:nvSpPr>
            <p:spPr>
              <a:xfrm>
                <a:off x="-1" y="366430"/>
                <a:ext cx="1766468" cy="30276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Oswald"/>
                    <a:ea typeface="Oswald"/>
                    <a:cs typeface="Oswald"/>
                    <a:sym typeface="Oswald"/>
                  </a:defRPr>
                </a:pPr>
                <a:r>
                  <a:t>Data Acquisition</a:t>
                </a:r>
                <a:br/>
                <a:r>
                  <a:t/>
                </a:r>
                <a:br/>
                <a:r>
                  <a:t>Data Cleaning</a:t>
                </a:r>
                <a:br/>
                <a:r>
                  <a:t/>
                </a:r>
                <a:br/>
                <a:r>
                  <a:t>Object-Oriented Programming</a:t>
                </a:r>
                <a:br/>
                <a:r>
                  <a:t/>
                </a:r>
                <a:br/>
                <a:r>
                  <a:t>Database Administration</a:t>
                </a:r>
                <a:br/>
                <a:r>
                  <a:t/>
                </a:r>
                <a:br/>
                <a:r>
                  <a:t>Data Engineering</a:t>
                </a:r>
                <a:br/>
                <a:r>
                  <a:t/>
                </a:r>
                <a:br/>
                <a:r>
                  <a:t>Natural Language Processing</a:t>
                </a:r>
              </a:p>
            </p:txBody>
          </p:sp>
        </p:grpSp>
        <p:grpSp>
          <p:nvGrpSpPr>
            <p:cNvPr id="542" name="Shape 366"/>
            <p:cNvGrpSpPr/>
            <p:nvPr/>
          </p:nvGrpSpPr>
          <p:grpSpPr>
            <a:xfrm>
              <a:off x="7902278" y="770935"/>
              <a:ext cx="1766467" cy="4129815"/>
              <a:chOff x="0" y="0"/>
              <a:chExt cx="1766466" cy="4129814"/>
            </a:xfrm>
          </p:grpSpPr>
          <p:sp>
            <p:nvSpPr>
              <p:cNvPr id="540" name="Rectangle"/>
              <p:cNvSpPr/>
              <p:nvPr/>
            </p:nvSpPr>
            <p:spPr>
              <a:xfrm>
                <a:off x="-1" y="-1"/>
                <a:ext cx="1766468" cy="4129816"/>
              </a:xfrm>
              <a:prstGeom prst="rect">
                <a:avLst/>
              </a:prstGeom>
              <a:solidFill>
                <a:srgbClr val="EAEAEA"/>
              </a:solidFill>
              <a:ln w="9525" cap="flat">
                <a:solidFill>
                  <a:srgbClr val="53585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41" name="Spatial Statistics  Temporal Statistics  Descriptive Statistics  Data Visualization  Feature Selection  Multi-Armed Bandit  Study Design  Model Evaluation"/>
              <p:cNvSpPr txBox="1"/>
              <p:nvPr/>
            </p:nvSpPr>
            <p:spPr>
              <a:xfrm>
                <a:off x="-1" y="449481"/>
                <a:ext cx="1766468" cy="32308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/>
              <a:p>
                <a:pPr algn="ctr">
                  <a:defRPr sz="1300">
                    <a:latin typeface="Oswald"/>
                    <a:ea typeface="Oswald"/>
                    <a:cs typeface="Oswald"/>
                    <a:sym typeface="Oswald"/>
                  </a:defRPr>
                </a:pPr>
                <a:r>
                  <a:t>Spatial Statistics</a:t>
                </a:r>
                <a:br/>
                <a:r>
                  <a:t/>
                </a:r>
                <a:br/>
                <a:r>
                  <a:t>Temporal Statistics</a:t>
                </a:r>
                <a:br/>
                <a:r>
                  <a:t/>
                </a:r>
                <a:br/>
                <a:r>
                  <a:t>Descriptive Statistics</a:t>
                </a:r>
                <a:br/>
                <a:r>
                  <a:t/>
                </a:r>
                <a:br/>
                <a:r>
                  <a:t>Data Visualization</a:t>
                </a:r>
                <a:br/>
                <a:r>
                  <a:t/>
                </a:r>
                <a:br/>
                <a:r>
                  <a:t>Feature Selection</a:t>
                </a:r>
                <a:br/>
                <a:r>
                  <a:t/>
                </a:r>
                <a:br/>
                <a:r>
                  <a:t>Multi-Armed Bandit</a:t>
                </a:r>
                <a:br/>
                <a:r>
                  <a:t/>
                </a:r>
                <a:br/>
                <a:r>
                  <a:t>Study Design</a:t>
                </a:r>
                <a:br/>
                <a:r>
                  <a:t/>
                </a:r>
                <a:br/>
                <a:r>
                  <a:t>Model Evaluation</a:t>
                </a:r>
              </a:p>
            </p:txBody>
          </p:sp>
        </p:grpSp>
        <p:grpSp>
          <p:nvGrpSpPr>
            <p:cNvPr id="545" name="Shape 367"/>
            <p:cNvGrpSpPr/>
            <p:nvPr/>
          </p:nvGrpSpPr>
          <p:grpSpPr>
            <a:xfrm>
              <a:off x="187133" y="770942"/>
              <a:ext cx="1766467" cy="2221168"/>
              <a:chOff x="0" y="0"/>
              <a:chExt cx="1766466" cy="2221166"/>
            </a:xfrm>
          </p:grpSpPr>
          <p:sp>
            <p:nvSpPr>
              <p:cNvPr id="543" name="Rectangle"/>
              <p:cNvSpPr/>
              <p:nvPr/>
            </p:nvSpPr>
            <p:spPr>
              <a:xfrm>
                <a:off x="-1" y="0"/>
                <a:ext cx="1766468" cy="2221167"/>
              </a:xfrm>
              <a:prstGeom prst="rect">
                <a:avLst/>
              </a:prstGeom>
              <a:solidFill>
                <a:srgbClr val="FFAFC0"/>
              </a:solidFill>
              <a:ln w="9525" cap="flat">
                <a:solidFill>
                  <a:srgbClr val="53585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44" name="Product Development  Domain Knowledge  Data Collection  Data Storytelling"/>
              <p:cNvSpPr txBox="1"/>
              <p:nvPr/>
            </p:nvSpPr>
            <p:spPr>
              <a:xfrm>
                <a:off x="-1" y="206358"/>
                <a:ext cx="1766468" cy="18084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/>
              <a:p>
                <a:pPr algn="ctr">
                  <a:defRPr sz="1300">
                    <a:latin typeface="Oswald"/>
                    <a:ea typeface="Oswald"/>
                    <a:cs typeface="Oswald"/>
                    <a:sym typeface="Oswald"/>
                  </a:defRPr>
                </a:pPr>
                <a:r>
                  <a:t>Product Development</a:t>
                </a:r>
                <a:br/>
                <a:r>
                  <a:t/>
                </a:r>
                <a:br/>
                <a:r>
                  <a:t>Domain Knowledge</a:t>
                </a:r>
                <a:br/>
                <a:r>
                  <a:t/>
                </a:r>
                <a:br/>
                <a:r>
                  <a:t>Data Collection</a:t>
                </a:r>
                <a:br/>
                <a:r>
                  <a:t/>
                </a:r>
                <a:br/>
                <a:r>
                  <a:t>Data Storytelling</a:t>
                </a:r>
              </a:p>
            </p:txBody>
          </p:sp>
        </p:grpSp>
        <p:sp>
          <p:nvSpPr>
            <p:cNvPr id="546" name="Shape 368"/>
            <p:cNvSpPr txBox="1"/>
            <p:nvPr/>
          </p:nvSpPr>
          <p:spPr>
            <a:xfrm>
              <a:off x="186990" y="317750"/>
              <a:ext cx="1766467" cy="462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800">
                  <a:latin typeface="Oswald"/>
                  <a:ea typeface="Oswald"/>
                  <a:cs typeface="Oswald"/>
                  <a:sym typeface="Oswald"/>
                </a:defRPr>
              </a:lvl1pPr>
            </a:lstStyle>
            <a:p>
              <a:r>
                <a:t>Business</a:t>
              </a:r>
            </a:p>
          </p:txBody>
        </p:sp>
        <p:sp>
          <p:nvSpPr>
            <p:cNvPr id="547" name="Shape 369"/>
            <p:cNvSpPr txBox="1"/>
            <p:nvPr/>
          </p:nvSpPr>
          <p:spPr>
            <a:xfrm>
              <a:off x="2115918" y="317750"/>
              <a:ext cx="1813522" cy="462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800">
                  <a:latin typeface="Oswald"/>
                  <a:ea typeface="Oswald"/>
                  <a:cs typeface="Oswald"/>
                  <a:sym typeface="Oswald"/>
                </a:defRPr>
              </a:lvl1pPr>
            </a:lstStyle>
            <a:p>
              <a:r>
                <a:t>ML / Big Data</a:t>
              </a:r>
            </a:p>
          </p:txBody>
        </p:sp>
        <p:sp>
          <p:nvSpPr>
            <p:cNvPr id="548" name="Shape 370"/>
            <p:cNvSpPr txBox="1"/>
            <p:nvPr/>
          </p:nvSpPr>
          <p:spPr>
            <a:xfrm>
              <a:off x="4044702" y="317750"/>
              <a:ext cx="1766467" cy="462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800">
                  <a:latin typeface="Oswald"/>
                  <a:ea typeface="Oswald"/>
                  <a:cs typeface="Oswald"/>
                  <a:sym typeface="Oswald"/>
                </a:defRPr>
              </a:lvl1pPr>
            </a:lstStyle>
            <a:p>
              <a:r>
                <a:t>Applied Math</a:t>
              </a:r>
            </a:p>
          </p:txBody>
        </p:sp>
        <p:sp>
          <p:nvSpPr>
            <p:cNvPr id="549" name="Shape 371"/>
            <p:cNvSpPr txBox="1"/>
            <p:nvPr/>
          </p:nvSpPr>
          <p:spPr>
            <a:xfrm>
              <a:off x="5973486" y="317750"/>
              <a:ext cx="1766467" cy="462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800">
                  <a:latin typeface="Oswald"/>
                  <a:ea typeface="Oswald"/>
                  <a:cs typeface="Oswald"/>
                  <a:sym typeface="Oswald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550" name="Shape 372"/>
            <p:cNvSpPr txBox="1"/>
            <p:nvPr/>
          </p:nvSpPr>
          <p:spPr>
            <a:xfrm>
              <a:off x="7902271" y="317750"/>
              <a:ext cx="1766467" cy="462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800">
                  <a:latin typeface="Oswald"/>
                  <a:ea typeface="Oswald"/>
                  <a:cs typeface="Oswald"/>
                  <a:sym typeface="Oswald"/>
                </a:defRPr>
              </a:lvl1pPr>
            </a:lstStyle>
            <a:p>
              <a:r>
                <a:t>Statistics</a:t>
              </a:r>
            </a:p>
          </p:txBody>
        </p:sp>
      </p:grpSp>
      <p:sp>
        <p:nvSpPr>
          <p:cNvPr id="552" name="Shape 3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Data Science Skill Sets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412"/>
          <p:cNvSpPr txBox="1"/>
          <p:nvPr/>
        </p:nvSpPr>
        <p:spPr>
          <a:xfrm>
            <a:off x="635000" y="1473200"/>
            <a:ext cx="11734800" cy="29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8333"/>
              </a:lnSpc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>
              <a:lnSpc>
                <a:spcPct val="88333"/>
              </a:lnSpc>
              <a:defRPr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THE DATA SCIENCE WORKFLOW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315"/>
          <p:cNvSpPr txBox="1">
            <a:spLocks noGrp="1"/>
          </p:cNvSpPr>
          <p:nvPr>
            <p:ph type="body" idx="1"/>
          </p:nvPr>
        </p:nvSpPr>
        <p:spPr>
          <a:xfrm>
            <a:off x="807974" y="1174750"/>
            <a:ext cx="11637902" cy="5683250"/>
          </a:xfrm>
          <a:prstGeom prst="rect">
            <a:avLst/>
          </a:prstGeom>
        </p:spPr>
        <p:txBody>
          <a:bodyPr lIns="0" tIns="0" rIns="0" bIns="0"/>
          <a:lstStyle/>
          <a:p>
            <a:pPr marL="203200" indent="-23114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GB" dirty="0" smtClean="0"/>
              <a:t>AGENDA (infinite loop?)</a:t>
            </a:r>
          </a:p>
          <a:p>
            <a:pPr marL="203200" indent="-23114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GB" dirty="0" smtClean="0"/>
              <a:t>Introductions </a:t>
            </a:r>
            <a:r>
              <a:rPr lang="mr-IN" b="1" dirty="0" smtClean="0">
                <a:solidFill>
                  <a:schemeClr val="accent1"/>
                </a:solidFill>
              </a:rPr>
              <a:t>–</a:t>
            </a:r>
            <a:r>
              <a:rPr lang="en-GB" b="1" dirty="0" smtClean="0">
                <a:solidFill>
                  <a:schemeClr val="accent1"/>
                </a:solidFill>
              </a:rPr>
              <a:t> all!</a:t>
            </a:r>
          </a:p>
          <a:p>
            <a:pPr marL="203200" indent="-23114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GB" dirty="0" smtClean="0"/>
              <a:t>About this course</a:t>
            </a:r>
          </a:p>
          <a:p>
            <a:pPr marL="889846" lvl="1" indent="-23114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GB" dirty="0" smtClean="0"/>
              <a:t>Expectations </a:t>
            </a:r>
            <a:r>
              <a:rPr lang="mr-IN" dirty="0" smtClean="0"/>
              <a:t>–</a:t>
            </a:r>
            <a:r>
              <a:rPr lang="en-GB" dirty="0" smtClean="0"/>
              <a:t> Course Structure</a:t>
            </a:r>
          </a:p>
          <a:p>
            <a:pPr marL="889846" lvl="1" indent="-23114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GB" dirty="0"/>
              <a:t>Expectations </a:t>
            </a:r>
            <a:r>
              <a:rPr lang="mr-IN" dirty="0"/>
              <a:t>–</a:t>
            </a:r>
            <a:r>
              <a:rPr lang="en-GB" dirty="0"/>
              <a:t> </a:t>
            </a:r>
            <a:r>
              <a:rPr lang="en-GB" dirty="0" smtClean="0"/>
              <a:t>Lesson Structure</a:t>
            </a:r>
          </a:p>
          <a:p>
            <a:pPr marL="889846" lvl="1" indent="-23114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GB" dirty="0"/>
              <a:t>Expectations </a:t>
            </a:r>
            <a:r>
              <a:rPr lang="en-GB" dirty="0" smtClean="0"/>
              <a:t>- What the course IS</a:t>
            </a:r>
          </a:p>
          <a:p>
            <a:pPr marL="889846" lvl="1" indent="-23114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GB" dirty="0"/>
              <a:t>Expectations </a:t>
            </a:r>
            <a:r>
              <a:rPr lang="en-GB" dirty="0" smtClean="0"/>
              <a:t>- What the course IS NOT</a:t>
            </a:r>
          </a:p>
          <a:p>
            <a:pPr marL="889846" lvl="1" indent="-23114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GB" dirty="0"/>
              <a:t>Expectations </a:t>
            </a:r>
            <a:r>
              <a:rPr lang="mr-IN" dirty="0" smtClean="0"/>
              <a:t>–</a:t>
            </a:r>
            <a:r>
              <a:rPr lang="en-GB" dirty="0" smtClean="0"/>
              <a:t> Adult learning environment</a:t>
            </a:r>
          </a:p>
          <a:p>
            <a:pPr marL="203200" indent="-23114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GB" dirty="0" smtClean="0"/>
              <a:t>Icebreaker (15-mins) </a:t>
            </a:r>
            <a:r>
              <a:rPr lang="mr-IN" b="1" dirty="0" smtClean="0">
                <a:solidFill>
                  <a:schemeClr val="accent1"/>
                </a:solidFill>
              </a:rPr>
              <a:t>–</a:t>
            </a:r>
            <a:r>
              <a:rPr lang="en-GB" b="1" dirty="0" smtClean="0">
                <a:solidFill>
                  <a:schemeClr val="accent1"/>
                </a:solidFill>
              </a:rPr>
              <a:t> all!</a:t>
            </a:r>
            <a:endParaRPr lang="en-GB" b="1" dirty="0">
              <a:solidFill>
                <a:schemeClr val="accent1"/>
              </a:solidFill>
            </a:endParaRPr>
          </a:p>
          <a:p>
            <a:pPr marL="203200" indent="-23114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GB" dirty="0" smtClean="0"/>
              <a:t>ROE </a:t>
            </a:r>
            <a:r>
              <a:rPr lang="mr-IN" dirty="0" smtClean="0"/>
              <a:t>–</a:t>
            </a:r>
            <a:r>
              <a:rPr lang="en-GB" dirty="0" smtClean="0"/>
              <a:t> Rules of Engagement </a:t>
            </a:r>
            <a:r>
              <a:rPr lang="en-GB" b="1" dirty="0" smtClean="0">
                <a:solidFill>
                  <a:schemeClr val="accent1"/>
                </a:solidFill>
              </a:rPr>
              <a:t>- all</a:t>
            </a:r>
            <a:endParaRPr lang="en-GB" b="1" dirty="0">
              <a:solidFill>
                <a:schemeClr val="accent1"/>
              </a:solidFill>
            </a:endParaRPr>
          </a:p>
          <a:p>
            <a:pPr marL="203200" indent="-23114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GB" dirty="0" smtClean="0"/>
              <a:t>Data Science lesson 1</a:t>
            </a:r>
            <a:endParaRPr lang="en-GB" dirty="0"/>
          </a:p>
          <a:p>
            <a:pPr marL="889846" lvl="1" indent="-23114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endParaRPr lang="en-GB" dirty="0"/>
          </a:p>
        </p:txBody>
      </p:sp>
      <p:sp>
        <p:nvSpPr>
          <p:cNvPr id="503" name="Shape 316"/>
          <p:cNvSpPr txBox="1">
            <a:spLocks noGrp="1"/>
          </p:cNvSpPr>
          <p:nvPr>
            <p:ph type="title"/>
          </p:nvPr>
        </p:nvSpPr>
        <p:spPr>
          <a:xfrm>
            <a:off x="635000" y="337524"/>
            <a:ext cx="11734800" cy="711301"/>
          </a:xfrm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rPr lang="en-GB" dirty="0" smtClean="0"/>
              <a:t>AGENDA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49360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417"/>
          <p:cNvSpPr txBox="1">
            <a:spLocks noGrp="1"/>
          </p:cNvSpPr>
          <p:nvPr>
            <p:ph type="body" idx="1"/>
          </p:nvPr>
        </p:nvSpPr>
        <p:spPr>
          <a:xfrm>
            <a:off x="787406" y="1517650"/>
            <a:ext cx="11734801" cy="3810000"/>
          </a:xfrm>
          <a:prstGeom prst="rect">
            <a:avLst/>
          </a:prstGeom>
        </p:spPr>
        <p:txBody>
          <a:bodyPr lIns="0" tIns="0" rIns="0" bIns="0"/>
          <a:lstStyle/>
          <a:p>
            <a:pPr marL="203200" indent="-256540">
              <a:spcBef>
                <a:spcPts val="1000"/>
              </a:spcBef>
              <a:defRPr sz="2800"/>
            </a:pPr>
            <a:r>
              <a:t>A methodology for doing Data Science</a:t>
            </a:r>
          </a:p>
          <a:p>
            <a:pPr marL="203200" indent="-256540">
              <a:spcBef>
                <a:spcPts val="1000"/>
              </a:spcBef>
              <a:defRPr sz="2800"/>
            </a:pPr>
            <a:r>
              <a:t>Similar to the scientific method</a:t>
            </a:r>
          </a:p>
          <a:p>
            <a:pPr marL="203200" indent="-256540">
              <a:spcBef>
                <a:spcPts val="1000"/>
              </a:spcBef>
              <a:defRPr sz="2800"/>
            </a:pPr>
            <a:r>
              <a:t>Helps produce </a:t>
            </a:r>
            <a:r>
              <a:rPr i="1"/>
              <a:t>reliable</a:t>
            </a:r>
            <a:r>
              <a:t> and </a:t>
            </a:r>
            <a:r>
              <a:rPr i="1"/>
              <a:t>reproducible</a:t>
            </a:r>
            <a:r>
              <a:t> results</a:t>
            </a:r>
          </a:p>
          <a:p>
            <a:pPr marL="660400" lvl="1" indent="-78740">
              <a:spcBef>
                <a:spcPts val="1000"/>
              </a:spcBef>
              <a:buClr>
                <a:srgbClr val="000000"/>
              </a:buClr>
              <a:defRPr sz="2800" i="1"/>
            </a:pPr>
            <a:r>
              <a:t>Reliable</a:t>
            </a:r>
            <a:r>
              <a:rPr i="0"/>
              <a:t>:  Accurate findings</a:t>
            </a:r>
            <a:endParaRPr sz="1800"/>
          </a:p>
          <a:p>
            <a:pPr marL="660400" lvl="1" indent="-78740">
              <a:spcBef>
                <a:spcPts val="1000"/>
              </a:spcBef>
              <a:defRPr sz="2800" i="1"/>
            </a:pPr>
            <a:r>
              <a:t>Reproducible</a:t>
            </a:r>
            <a:r>
              <a:rPr i="0"/>
              <a:t>:  Others can follow your steps and get the same results</a:t>
            </a:r>
          </a:p>
        </p:txBody>
      </p:sp>
      <p:sp>
        <p:nvSpPr>
          <p:cNvPr id="577" name="Shape 4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Features of the Data Science Workflow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423"/>
          <p:cNvSpPr txBox="1">
            <a:spLocks noGrp="1"/>
          </p:cNvSpPr>
          <p:nvPr>
            <p:ph type="body" sz="half" idx="1"/>
          </p:nvPr>
        </p:nvSpPr>
        <p:spPr>
          <a:xfrm>
            <a:off x="751424" y="1566324"/>
            <a:ext cx="4804802" cy="4656602"/>
          </a:xfrm>
          <a:prstGeom prst="rect">
            <a:avLst/>
          </a:prstGeom>
        </p:spPr>
        <p:txBody>
          <a:bodyPr lIns="0" tIns="0" rIns="0" bIns="0"/>
          <a:lstStyle/>
          <a:p>
            <a:pPr>
              <a:spcBef>
                <a:spcPts val="1000"/>
              </a:spcBef>
              <a:buSzTx/>
              <a:buNone/>
              <a:defRPr sz="3600"/>
            </a:pPr>
            <a:r>
              <a:t>The steps:</a:t>
            </a:r>
          </a:p>
          <a:p>
            <a:pPr marL="457200" indent="-406400">
              <a:spcBef>
                <a:spcPts val="1000"/>
              </a:spcBef>
              <a:buFontTx/>
              <a:buAutoNum type="arabicPeriod"/>
              <a:defRPr sz="2800"/>
            </a:pPr>
            <a:r>
              <a:t>Identify the problem</a:t>
            </a:r>
          </a:p>
          <a:p>
            <a:pPr marL="457200" indent="-406400">
              <a:spcBef>
                <a:spcPts val="1000"/>
              </a:spcBef>
              <a:buFontTx/>
              <a:buAutoNum type="arabicPeriod"/>
              <a:defRPr sz="2800"/>
            </a:pPr>
            <a:r>
              <a:t>Acquire the data</a:t>
            </a:r>
          </a:p>
          <a:p>
            <a:pPr marL="457200" indent="-406400">
              <a:spcBef>
                <a:spcPts val="1000"/>
              </a:spcBef>
              <a:buFontTx/>
              <a:buAutoNum type="arabicPeriod"/>
              <a:defRPr sz="2800"/>
            </a:pPr>
            <a:r>
              <a:t>Parse the data</a:t>
            </a:r>
          </a:p>
          <a:p>
            <a:pPr marL="457200" indent="-406400">
              <a:spcBef>
                <a:spcPts val="1000"/>
              </a:spcBef>
              <a:buFontTx/>
              <a:buAutoNum type="arabicPeriod"/>
              <a:defRPr sz="2800"/>
            </a:pPr>
            <a:r>
              <a:t>Mine the data</a:t>
            </a:r>
          </a:p>
          <a:p>
            <a:pPr marL="457200" indent="-406400">
              <a:spcBef>
                <a:spcPts val="1000"/>
              </a:spcBef>
              <a:buFontTx/>
              <a:buAutoNum type="arabicPeriod"/>
              <a:defRPr sz="2800"/>
            </a:pPr>
            <a:r>
              <a:t>Refine the data</a:t>
            </a:r>
          </a:p>
          <a:p>
            <a:pPr marL="457200" indent="-406400">
              <a:spcBef>
                <a:spcPts val="1000"/>
              </a:spcBef>
              <a:buFontTx/>
              <a:buAutoNum type="arabicPeriod"/>
              <a:defRPr sz="2800"/>
            </a:pPr>
            <a:r>
              <a:t>Build a data model</a:t>
            </a:r>
          </a:p>
          <a:p>
            <a:pPr marL="457200" indent="-406400">
              <a:spcBef>
                <a:spcPts val="1000"/>
              </a:spcBef>
              <a:buFontTx/>
              <a:buAutoNum type="arabicPeriod"/>
              <a:defRPr sz="2800"/>
            </a:pPr>
            <a:r>
              <a:t>Present the results</a:t>
            </a:r>
          </a:p>
        </p:txBody>
      </p:sp>
      <p:pic>
        <p:nvPicPr>
          <p:cNvPr id="580" name="Shape 424" descr="Shape 424">
            <a:hlinkClick r:id="rId2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89999" y="1272925"/>
            <a:ext cx="4264700" cy="5648575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Shape 4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Overview of the Data Science Workflow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430"/>
          <p:cNvSpPr txBox="1">
            <a:spLocks noGrp="1"/>
          </p:cNvSpPr>
          <p:nvPr>
            <p:ph type="body" idx="1"/>
          </p:nvPr>
        </p:nvSpPr>
        <p:spPr>
          <a:xfrm>
            <a:off x="632055" y="2413000"/>
            <a:ext cx="11734801" cy="3810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Tx/>
              <a:buNone/>
            </a:pPr>
            <a:endParaRPr/>
          </a:p>
        </p:txBody>
      </p:sp>
      <p:pic>
        <p:nvPicPr>
          <p:cNvPr id="584" name="Shape 431" descr="Shape 4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4998" y="1932014"/>
            <a:ext cx="11734799" cy="3438471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Shape 4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Overview of the Data Science Workflow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437"/>
          <p:cNvSpPr txBox="1">
            <a:spLocks noGrp="1"/>
          </p:cNvSpPr>
          <p:nvPr>
            <p:ph type="body" idx="1"/>
          </p:nvPr>
        </p:nvSpPr>
        <p:spPr>
          <a:xfrm>
            <a:off x="632055" y="2413000"/>
            <a:ext cx="11734801" cy="3810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Tx/>
              <a:buNone/>
            </a:pPr>
            <a:endParaRPr/>
          </a:p>
        </p:txBody>
      </p:sp>
      <p:pic>
        <p:nvPicPr>
          <p:cNvPr id="588" name="Shape 438" descr="Shape 438"/>
          <p:cNvPicPr>
            <a:picLocks noChangeAspect="1"/>
          </p:cNvPicPr>
          <p:nvPr/>
        </p:nvPicPr>
        <p:blipFill>
          <a:blip r:embed="rId2">
            <a:extLst/>
          </a:blip>
          <a:srcRect l="367" r="367"/>
          <a:stretch>
            <a:fillRect/>
          </a:stretch>
        </p:blipFill>
        <p:spPr>
          <a:xfrm>
            <a:off x="634998" y="1932014"/>
            <a:ext cx="11734799" cy="3438472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Shape 4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Overview of the Data Science Workflow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444"/>
          <p:cNvSpPr txBox="1">
            <a:spLocks noGrp="1"/>
          </p:cNvSpPr>
          <p:nvPr>
            <p:ph type="body" idx="1"/>
          </p:nvPr>
        </p:nvSpPr>
        <p:spPr>
          <a:xfrm>
            <a:off x="632055" y="2413000"/>
            <a:ext cx="11734801" cy="3810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Tx/>
              <a:buNone/>
            </a:pPr>
            <a:endParaRPr/>
          </a:p>
        </p:txBody>
      </p:sp>
      <p:pic>
        <p:nvPicPr>
          <p:cNvPr id="592" name="Shape 445" descr="Shape 445"/>
          <p:cNvPicPr>
            <a:picLocks noChangeAspect="1"/>
          </p:cNvPicPr>
          <p:nvPr/>
        </p:nvPicPr>
        <p:blipFill>
          <a:blip r:embed="rId2">
            <a:extLst/>
          </a:blip>
          <a:srcRect l="3497" r="3488"/>
          <a:stretch>
            <a:fillRect/>
          </a:stretch>
        </p:blipFill>
        <p:spPr>
          <a:xfrm>
            <a:off x="635000" y="1931998"/>
            <a:ext cx="11734800" cy="3438512"/>
          </a:xfrm>
          <a:prstGeom prst="rect">
            <a:avLst/>
          </a:prstGeom>
          <a:ln w="12700">
            <a:miter lim="400000"/>
          </a:ln>
        </p:spPr>
      </p:pic>
      <p:sp>
        <p:nvSpPr>
          <p:cNvPr id="593" name="Shape 4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Overview of the Data Science Workflow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451"/>
          <p:cNvSpPr txBox="1">
            <a:spLocks noGrp="1"/>
          </p:cNvSpPr>
          <p:nvPr>
            <p:ph type="body" idx="1"/>
          </p:nvPr>
        </p:nvSpPr>
        <p:spPr>
          <a:xfrm>
            <a:off x="632055" y="2413000"/>
            <a:ext cx="11734801" cy="3810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Tx/>
              <a:buNone/>
            </a:pPr>
            <a:endParaRPr/>
          </a:p>
        </p:txBody>
      </p:sp>
      <p:pic>
        <p:nvPicPr>
          <p:cNvPr id="596" name="Shape 452" descr="Shape 452"/>
          <p:cNvPicPr>
            <a:picLocks noChangeAspect="1"/>
          </p:cNvPicPr>
          <p:nvPr/>
        </p:nvPicPr>
        <p:blipFill>
          <a:blip r:embed="rId2">
            <a:extLst/>
          </a:blip>
          <a:srcRect l="4103" r="4094"/>
          <a:stretch>
            <a:fillRect/>
          </a:stretch>
        </p:blipFill>
        <p:spPr>
          <a:xfrm>
            <a:off x="634999" y="1932025"/>
            <a:ext cx="11734797" cy="3438447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Shape 4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Overview of the Data Science Workflow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458"/>
          <p:cNvSpPr txBox="1">
            <a:spLocks noGrp="1"/>
          </p:cNvSpPr>
          <p:nvPr>
            <p:ph type="body" idx="1"/>
          </p:nvPr>
        </p:nvSpPr>
        <p:spPr>
          <a:xfrm>
            <a:off x="632055" y="2413000"/>
            <a:ext cx="11734801" cy="3810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Tx/>
              <a:buNone/>
            </a:pPr>
            <a:endParaRPr/>
          </a:p>
        </p:txBody>
      </p:sp>
      <p:pic>
        <p:nvPicPr>
          <p:cNvPr id="600" name="Shape 459" descr="Shape 459"/>
          <p:cNvPicPr>
            <a:picLocks noChangeAspect="1"/>
          </p:cNvPicPr>
          <p:nvPr/>
        </p:nvPicPr>
        <p:blipFill>
          <a:blip r:embed="rId2">
            <a:extLst/>
          </a:blip>
          <a:srcRect l="777" r="777"/>
          <a:stretch>
            <a:fillRect/>
          </a:stretch>
        </p:blipFill>
        <p:spPr>
          <a:xfrm>
            <a:off x="634999" y="1932025"/>
            <a:ext cx="11734801" cy="3438441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Shape 4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Overview of the Data Science Workflow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465"/>
          <p:cNvSpPr txBox="1">
            <a:spLocks noGrp="1"/>
          </p:cNvSpPr>
          <p:nvPr>
            <p:ph type="body" idx="1"/>
          </p:nvPr>
        </p:nvSpPr>
        <p:spPr>
          <a:xfrm>
            <a:off x="632055" y="2413000"/>
            <a:ext cx="11734801" cy="3810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Tx/>
              <a:buNone/>
            </a:pPr>
            <a:endParaRPr/>
          </a:p>
        </p:txBody>
      </p:sp>
      <p:pic>
        <p:nvPicPr>
          <p:cNvPr id="604" name="Shape 466" descr="Shape 466"/>
          <p:cNvPicPr>
            <a:picLocks noChangeAspect="1"/>
          </p:cNvPicPr>
          <p:nvPr/>
        </p:nvPicPr>
        <p:blipFill>
          <a:blip r:embed="rId2">
            <a:extLst/>
          </a:blip>
          <a:srcRect l="4767" r="4767"/>
          <a:stretch>
            <a:fillRect/>
          </a:stretch>
        </p:blipFill>
        <p:spPr>
          <a:xfrm>
            <a:off x="634998" y="1932011"/>
            <a:ext cx="11734802" cy="3438474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Shape 4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Overview of the Data Science Workflow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472"/>
          <p:cNvSpPr txBox="1">
            <a:spLocks noGrp="1"/>
          </p:cNvSpPr>
          <p:nvPr>
            <p:ph type="body" idx="1"/>
          </p:nvPr>
        </p:nvSpPr>
        <p:spPr>
          <a:xfrm>
            <a:off x="632055" y="2413000"/>
            <a:ext cx="11734801" cy="3810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Tx/>
              <a:buNone/>
            </a:pPr>
            <a:endParaRPr/>
          </a:p>
        </p:txBody>
      </p:sp>
      <p:pic>
        <p:nvPicPr>
          <p:cNvPr id="608" name="Shape 473" descr="Shape 473"/>
          <p:cNvPicPr>
            <a:picLocks noChangeAspect="1"/>
          </p:cNvPicPr>
          <p:nvPr/>
        </p:nvPicPr>
        <p:blipFill>
          <a:blip r:embed="rId2">
            <a:extLst/>
          </a:blip>
          <a:srcRect l="1978" r="1987"/>
          <a:stretch>
            <a:fillRect/>
          </a:stretch>
        </p:blipFill>
        <p:spPr>
          <a:xfrm>
            <a:off x="634999" y="1932025"/>
            <a:ext cx="11734801" cy="3438459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Shape 4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Overview of the Data Science Workflow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567"/>
          <p:cNvSpPr txBox="1"/>
          <p:nvPr/>
        </p:nvSpPr>
        <p:spPr>
          <a:xfrm>
            <a:off x="634999" y="736600"/>
            <a:ext cx="101601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200" b="1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t>GUIDED PRACTICE</a:t>
            </a:r>
          </a:p>
        </p:txBody>
      </p:sp>
      <p:sp>
        <p:nvSpPr>
          <p:cNvPr id="658" name="Shape 568"/>
          <p:cNvSpPr txBox="1"/>
          <p:nvPr/>
        </p:nvSpPr>
        <p:spPr>
          <a:xfrm>
            <a:off x="635000" y="1473200"/>
            <a:ext cx="11734800" cy="29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8333"/>
              </a:lnSpc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>
              <a:lnSpc>
                <a:spcPct val="88333"/>
              </a:lnSpc>
              <a:defRPr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DATA SCIENCE </a:t>
            </a:r>
            <a:br/>
            <a:r>
              <a:t>WORKFLOW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About M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About Me</a:t>
            </a:r>
          </a:p>
        </p:txBody>
      </p:sp>
      <p:sp>
        <p:nvSpPr>
          <p:cNvPr id="460" name="Welcome to Data Science 10 Sydney!…"/>
          <p:cNvSpPr txBox="1">
            <a:spLocks noGrp="1"/>
          </p:cNvSpPr>
          <p:nvPr>
            <p:ph type="body" idx="1"/>
          </p:nvPr>
        </p:nvSpPr>
        <p:spPr>
          <a:xfrm>
            <a:off x="635238" y="1409791"/>
            <a:ext cx="11734323" cy="3809846"/>
          </a:xfrm>
          <a:prstGeom prst="rect">
            <a:avLst/>
          </a:prstGeom>
        </p:spPr>
        <p:txBody>
          <a:bodyPr/>
          <a:lstStyle/>
          <a:p>
            <a:pPr marL="188685" indent="-188685">
              <a:buSzPct val="70000"/>
              <a:buFont typeface="Lucida Grande"/>
              <a:buChar char="‣"/>
            </a:pPr>
            <a:r>
              <a:rPr dirty="0"/>
              <a:t>Welcome to Data Science </a:t>
            </a:r>
            <a:r>
              <a:rPr dirty="0" smtClean="0"/>
              <a:t>1</a:t>
            </a:r>
            <a:r>
              <a:rPr lang="en-GB" dirty="0" smtClean="0"/>
              <a:t>1</a:t>
            </a:r>
            <a:r>
              <a:rPr dirty="0" smtClean="0"/>
              <a:t> </a:t>
            </a:r>
            <a:r>
              <a:rPr dirty="0"/>
              <a:t>Sydney! </a:t>
            </a:r>
          </a:p>
          <a:p>
            <a:pPr marL="188685" indent="-188685">
              <a:buSzPct val="70000"/>
              <a:buFont typeface="Lucida Grande"/>
              <a:buChar char="‣"/>
            </a:pPr>
            <a:r>
              <a:rPr dirty="0"/>
              <a:t>Here's a bit about me:</a:t>
            </a:r>
          </a:p>
        </p:txBody>
      </p:sp>
      <p:sp>
        <p:nvSpPr>
          <p:cNvPr id="461" name="Name | Background | Fun Fact"/>
          <p:cNvSpPr txBox="1"/>
          <p:nvPr/>
        </p:nvSpPr>
        <p:spPr>
          <a:xfrm>
            <a:off x="719273" y="6427560"/>
            <a:ext cx="11566254" cy="58384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647700">
              <a:spcBef>
                <a:spcPts val="1000"/>
              </a:spcBef>
              <a:defRPr sz="2600" i="1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Name | Background | Fun Fact</a:t>
            </a:r>
          </a:p>
        </p:txBody>
      </p:sp>
      <p:pic>
        <p:nvPicPr>
          <p:cNvPr id="462" name="andrew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880" y="2540000"/>
            <a:ext cx="3541799" cy="304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6" y="0"/>
                  <a:pt x="9838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573"/>
          <p:cNvSpPr txBox="1"/>
          <p:nvPr/>
        </p:nvSpPr>
        <p:spPr>
          <a:xfrm>
            <a:off x="2943900" y="2151479"/>
            <a:ext cx="9643387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114300">
              <a:buClr>
                <a:srgbClr val="000000"/>
              </a:buClr>
              <a:buSzPct val="100000"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 smtClean="0"/>
              <a:t>There are 5 example presentations available for review at the link:</a:t>
            </a:r>
          </a:p>
          <a:p>
            <a:pPr marL="114300">
              <a:buClr>
                <a:srgbClr val="000000"/>
              </a:buClr>
              <a:buSzPct val="100000"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 smtClean="0">
                <a:hlinkClick r:id="rId2"/>
              </a:rPr>
              <a:t>https://github.com/generalassembly-studio/dat11syd/tree/master/lessons/lesson-01/2_groupwork</a:t>
            </a:r>
            <a:endParaRPr lang="en-GB" dirty="0" smtClean="0"/>
          </a:p>
          <a:p>
            <a:pPr marL="114300">
              <a:buClr>
                <a:srgbClr val="000000"/>
              </a:buClr>
              <a:buSzPct val="100000"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GB" dirty="0" smtClean="0"/>
          </a:p>
          <a:p>
            <a:pPr marL="457200" indent="-342900">
              <a:buClr>
                <a:srgbClr val="000000"/>
              </a:buClr>
              <a:buSzPct val="100000"/>
              <a:buAutoNum type="arabicPeriod"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 smtClean="0"/>
              <a:t>Divide </a:t>
            </a:r>
            <a:r>
              <a:rPr dirty="0"/>
              <a:t>into </a:t>
            </a:r>
            <a:r>
              <a:rPr lang="en-GB" dirty="0" smtClean="0"/>
              <a:t>5</a:t>
            </a:r>
            <a:r>
              <a:rPr dirty="0" smtClean="0"/>
              <a:t> groups</a:t>
            </a:r>
            <a:endParaRPr lang="en-GB" dirty="0" smtClean="0"/>
          </a:p>
          <a:p>
            <a:pPr marL="457200" indent="-342900">
              <a:buClr>
                <a:srgbClr val="000000"/>
              </a:buClr>
              <a:buSzPct val="100000"/>
              <a:buAutoNum type="arabicPeriod"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 smtClean="0"/>
              <a:t>Review one of the 5 final presentations selected from a past DAT course</a:t>
            </a:r>
          </a:p>
          <a:p>
            <a:pPr marL="457200" indent="-342900">
              <a:buClr>
                <a:srgbClr val="000000"/>
              </a:buClr>
              <a:buSzPct val="100000"/>
              <a:buAutoNum type="arabicPeriod"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 smtClean="0"/>
              <a:t>Discuss with your team:</a:t>
            </a:r>
          </a:p>
          <a:p>
            <a:pPr marL="457200" lvl="5" indent="-342900">
              <a:buClr>
                <a:srgbClr val="000000"/>
              </a:buClr>
              <a:buSzPct val="100000"/>
              <a:buAutoNum type="arabicPeriod"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GB" dirty="0" smtClean="0"/>
          </a:p>
          <a:p>
            <a:pPr marL="457200" lvl="5" indent="-342900">
              <a:buClr>
                <a:srgbClr val="000000"/>
              </a:buClr>
              <a:buSzPct val="100000"/>
              <a:buFont typeface="+mj-lt"/>
              <a:buAutoNum type="arabicPeriod"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GB" dirty="0" smtClean="0"/>
          </a:p>
        </p:txBody>
      </p:sp>
      <p:pic>
        <p:nvPicPr>
          <p:cNvPr id="661" name="Shape 574" descr="Shape 57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6600" y="3101000"/>
            <a:ext cx="952501" cy="952501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Shape 575"/>
          <p:cNvSpPr txBox="1"/>
          <p:nvPr/>
        </p:nvSpPr>
        <p:spPr>
          <a:xfrm>
            <a:off x="726299" y="3425773"/>
            <a:ext cx="2759701" cy="578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indent="457200">
              <a:lnSpc>
                <a:spcPct val="120000"/>
              </a:lnSpc>
              <a:defRPr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t>EXERCISE</a:t>
            </a:r>
          </a:p>
        </p:txBody>
      </p:sp>
      <p:sp>
        <p:nvSpPr>
          <p:cNvPr id="663" name="Shape 576"/>
          <p:cNvSpPr txBox="1"/>
          <p:nvPr/>
        </p:nvSpPr>
        <p:spPr>
          <a:xfrm>
            <a:off x="3052744" y="6224191"/>
            <a:ext cx="417090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Presentation of the results</a:t>
            </a:r>
          </a:p>
        </p:txBody>
      </p:sp>
      <p:sp>
        <p:nvSpPr>
          <p:cNvPr id="664" name="Shape 577"/>
          <p:cNvSpPr txBox="1"/>
          <p:nvPr/>
        </p:nvSpPr>
        <p:spPr>
          <a:xfrm>
            <a:off x="2989800" y="5856856"/>
            <a:ext cx="37338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 b="1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t>DELIVERABLE</a:t>
            </a:r>
          </a:p>
        </p:txBody>
      </p:sp>
      <p:sp>
        <p:nvSpPr>
          <p:cNvPr id="665" name="Shape 578"/>
          <p:cNvSpPr txBox="1"/>
          <p:nvPr/>
        </p:nvSpPr>
        <p:spPr>
          <a:xfrm>
            <a:off x="2989800" y="1776148"/>
            <a:ext cx="37338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 b="1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rPr dirty="0"/>
              <a:t>DIRECTIONS  </a:t>
            </a:r>
            <a:r>
              <a:rPr dirty="0" smtClean="0"/>
              <a:t>(</a:t>
            </a:r>
            <a:r>
              <a:rPr lang="en-GB" dirty="0" smtClean="0"/>
              <a:t>30</a:t>
            </a:r>
            <a:r>
              <a:rPr dirty="0" smtClean="0"/>
              <a:t> </a:t>
            </a:r>
            <a:r>
              <a:rPr dirty="0"/>
              <a:t>minutes)</a:t>
            </a:r>
          </a:p>
        </p:txBody>
      </p:sp>
      <p:sp>
        <p:nvSpPr>
          <p:cNvPr id="666" name="Shape 579"/>
          <p:cNvSpPr/>
          <p:nvPr/>
        </p:nvSpPr>
        <p:spPr>
          <a:xfrm flipV="1">
            <a:off x="2499220" y="1755450"/>
            <a:ext cx="1" cy="4661099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7" name="Shape 5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ACTIVITY: DATA SCIENCE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3830668" y="4034674"/>
            <a:ext cx="6401111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lphaLcParenR"/>
            </a:pPr>
            <a:r>
              <a:rPr lang="en-US" dirty="0" smtClean="0"/>
              <a:t>Is it clear what the Data Science question is?</a:t>
            </a:r>
          </a:p>
          <a:p>
            <a:pPr marL="342900" indent="-342900">
              <a:buAutoNum type="alphaLcParenR"/>
            </a:pPr>
            <a:r>
              <a:rPr lang="en-US" dirty="0" smtClean="0"/>
              <a:t>Did the student communicate the problem space clearly?</a:t>
            </a:r>
          </a:p>
          <a:p>
            <a:pPr marL="342900" indent="-342900">
              <a:buAutoNum type="alphaLcParenR"/>
            </a:pPr>
            <a:r>
              <a:rPr lang="en-US" dirty="0" smtClean="0"/>
              <a:t>Did the student stick to the data science workflow as a framework?</a:t>
            </a:r>
          </a:p>
          <a:p>
            <a:pPr marL="342900" indent="-342900">
              <a:buAutoNum type="alphaLcParenR"/>
            </a:pPr>
            <a:r>
              <a:rPr lang="en-US" dirty="0" smtClean="0"/>
              <a:t>Did the student explain what their assumptions where and potential flaws?</a:t>
            </a:r>
          </a:p>
          <a:p>
            <a:pPr marL="342900" indent="-342900">
              <a:buAutoNum type="alphaLcParenR"/>
            </a:pPr>
            <a:r>
              <a:rPr lang="en-US" dirty="0" smtClean="0"/>
              <a:t>Did the student achieve?</a:t>
            </a:r>
          </a:p>
          <a:p>
            <a:pPr marL="342900" indent="-342900">
              <a:buAutoNum type="alphaLcParenR"/>
            </a:pPr>
            <a:r>
              <a:rPr lang="en-US" dirty="0" smtClean="0"/>
              <a:t>What would you do better if you did this project again?</a:t>
            </a:r>
          </a:p>
          <a:p>
            <a:pPr marL="342900" indent="-342900">
              <a:buAutoNum type="alphaLcParenR"/>
            </a:pP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585"/>
          <p:cNvSpPr txBox="1"/>
          <p:nvPr/>
        </p:nvSpPr>
        <p:spPr>
          <a:xfrm>
            <a:off x="634999" y="736600"/>
            <a:ext cx="101601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200" b="1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t>GUIDED PRACTICE</a:t>
            </a:r>
          </a:p>
        </p:txBody>
      </p:sp>
      <p:sp>
        <p:nvSpPr>
          <p:cNvPr id="670" name="Shape 586"/>
          <p:cNvSpPr txBox="1"/>
          <p:nvPr/>
        </p:nvSpPr>
        <p:spPr>
          <a:xfrm>
            <a:off x="635000" y="1473200"/>
            <a:ext cx="11734800" cy="29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8333"/>
              </a:lnSpc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>
              <a:lnSpc>
                <a:spcPct val="88333"/>
              </a:lnSpc>
              <a:defRPr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USING THE ENVIRONMENT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591"/>
          <p:cNvSpPr txBox="1">
            <a:spLocks noGrp="1"/>
          </p:cNvSpPr>
          <p:nvPr>
            <p:ph type="body" idx="1"/>
          </p:nvPr>
        </p:nvSpPr>
        <p:spPr>
          <a:xfrm>
            <a:off x="787400" y="1573075"/>
            <a:ext cx="11734800" cy="4401900"/>
          </a:xfrm>
          <a:prstGeom prst="rect">
            <a:avLst/>
          </a:prstGeom>
        </p:spPr>
        <p:txBody>
          <a:bodyPr lIns="0" tIns="0" rIns="0" bIns="0"/>
          <a:lstStyle/>
          <a:p>
            <a:pPr marL="203200" indent="-256540">
              <a:spcBef>
                <a:spcPts val="1000"/>
              </a:spcBef>
              <a:defRPr sz="2800"/>
            </a:pPr>
            <a:r>
              <a:rPr dirty="0"/>
              <a:t>Environment setup</a:t>
            </a:r>
          </a:p>
          <a:p>
            <a:pPr marL="660400" lvl="1" indent="-78740">
              <a:spcBef>
                <a:spcPts val="1000"/>
              </a:spcBef>
              <a:defRPr sz="2800"/>
            </a:pPr>
            <a:r>
              <a:rPr dirty="0"/>
              <a:t>Github account + Git client</a:t>
            </a:r>
            <a:endParaRPr sz="1800" dirty="0"/>
          </a:p>
          <a:p>
            <a:pPr marL="660400" lvl="1" indent="-78740">
              <a:spcBef>
                <a:spcPts val="1000"/>
              </a:spcBef>
              <a:defRPr sz="2800"/>
            </a:pPr>
            <a:r>
              <a:rPr dirty="0"/>
              <a:t>Python 3.6 + Anaconda</a:t>
            </a:r>
            <a:endParaRPr sz="1800" dirty="0"/>
          </a:p>
          <a:p>
            <a:pPr marL="660400" lvl="1" indent="-78740">
              <a:spcBef>
                <a:spcPts val="1000"/>
              </a:spcBef>
              <a:defRPr sz="2800"/>
            </a:pPr>
            <a:r>
              <a:rPr dirty="0"/>
              <a:t>Python syntax, Pandas, Terminal commands</a:t>
            </a:r>
            <a:endParaRPr sz="1800" dirty="0"/>
          </a:p>
          <a:p>
            <a:pPr marL="203200" indent="-256540">
              <a:spcBef>
                <a:spcPts val="1000"/>
              </a:spcBef>
              <a:defRPr sz="2800"/>
            </a:pPr>
            <a:r>
              <a:rPr dirty="0"/>
              <a:t>iPython Notebook test</a:t>
            </a:r>
          </a:p>
          <a:p>
            <a:pPr marL="660400" lvl="1" indent="-78740">
              <a:spcBef>
                <a:spcPts val="1000"/>
              </a:spcBef>
              <a:defRPr sz="2800"/>
            </a:pPr>
            <a:r>
              <a:rPr dirty="0"/>
              <a:t>Python review</a:t>
            </a:r>
            <a:endParaRPr sz="1800" dirty="0"/>
          </a:p>
          <a:p>
            <a:pPr marL="660400" lvl="1" indent="-78740">
              <a:spcBef>
                <a:spcPts val="1000"/>
              </a:spcBef>
              <a:defRPr sz="2800"/>
            </a:pPr>
            <a:r>
              <a:rPr dirty="0"/>
              <a:t>magics</a:t>
            </a:r>
            <a:endParaRPr sz="1800" dirty="0"/>
          </a:p>
          <a:p>
            <a:pPr marL="203200" indent="-256540">
              <a:spcBef>
                <a:spcPts val="1000"/>
              </a:spcBef>
              <a:defRPr sz="2800"/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Github</a:t>
            </a:r>
            <a:r>
              <a:rPr dirty="0"/>
              <a:t> review / test</a:t>
            </a:r>
          </a:p>
        </p:txBody>
      </p:sp>
      <p:sp>
        <p:nvSpPr>
          <p:cNvPr id="673" name="Shape 5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rPr dirty="0"/>
              <a:t>Dev </a:t>
            </a:r>
            <a:r>
              <a:rPr dirty="0" smtClean="0"/>
              <a:t>Environment</a:t>
            </a:r>
            <a:r>
              <a:rPr lang="en-GB" dirty="0" smtClean="0"/>
              <a:t> </a:t>
            </a:r>
            <a:r>
              <a:rPr lang="mr-IN" dirty="0" smtClean="0"/>
              <a:t>–</a:t>
            </a:r>
            <a:r>
              <a:rPr lang="en-GB" dirty="0" smtClean="0"/>
              <a:t> old!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4" name="&quot;No&quot; Symbol 3"/>
          <p:cNvSpPr/>
          <p:nvPr/>
        </p:nvSpPr>
        <p:spPr>
          <a:xfrm>
            <a:off x="5928360" y="1573075"/>
            <a:ext cx="4800600" cy="4557655"/>
          </a:xfrm>
          <a:prstGeom prst="noSmoking">
            <a:avLst>
              <a:gd name="adj" fmla="val 6402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591"/>
          <p:cNvSpPr txBox="1">
            <a:spLocks noGrp="1"/>
          </p:cNvSpPr>
          <p:nvPr>
            <p:ph type="body" idx="1"/>
          </p:nvPr>
        </p:nvSpPr>
        <p:spPr>
          <a:xfrm>
            <a:off x="208280" y="1201225"/>
            <a:ext cx="11734800" cy="4401900"/>
          </a:xfrm>
          <a:prstGeom prst="rect">
            <a:avLst/>
          </a:prstGeom>
        </p:spPr>
        <p:txBody>
          <a:bodyPr lIns="0" tIns="0" rIns="0" bIns="0"/>
          <a:lstStyle/>
          <a:p>
            <a:pPr marL="228600">
              <a:spcBef>
                <a:spcPts val="1000"/>
              </a:spcBef>
              <a:buNone/>
            </a:pPr>
            <a:r>
              <a:rPr lang="en-GB" dirty="0" smtClean="0"/>
              <a:t>New </a:t>
            </a:r>
            <a:r>
              <a:rPr lang="en-GB" dirty="0"/>
              <a:t>platform </a:t>
            </a:r>
            <a:r>
              <a:rPr lang="mr-IN" dirty="0"/>
              <a:t>–</a:t>
            </a:r>
            <a:r>
              <a:rPr lang="en-GB" dirty="0"/>
              <a:t> class server dat11:</a:t>
            </a:r>
          </a:p>
          <a:p>
            <a:pPr marL="228600">
              <a:spcBef>
                <a:spcPts val="1000"/>
              </a:spcBef>
              <a:buNone/>
            </a:pPr>
            <a:r>
              <a:rPr lang="en-GB" dirty="0" smtClean="0">
                <a:hlinkClick r:id="rId2"/>
              </a:rPr>
              <a:t>http://www.paulgoodall.tech:8000/</a:t>
            </a:r>
            <a:endParaRPr lang="en-GB" dirty="0"/>
          </a:p>
          <a:p>
            <a:pPr marL="228600">
              <a:spcBef>
                <a:spcPts val="1000"/>
              </a:spcBef>
              <a:buNone/>
            </a:pPr>
            <a:r>
              <a:rPr lang="de-DE" dirty="0">
                <a:hlinkClick r:id="rId3"/>
              </a:rPr>
              <a:t>http://128.199.71.237:8000/hub/login</a:t>
            </a:r>
            <a:endParaRPr lang="de-DE" dirty="0"/>
          </a:p>
        </p:txBody>
      </p:sp>
      <p:sp>
        <p:nvSpPr>
          <p:cNvPr id="673" name="Shape 592"/>
          <p:cNvSpPr txBox="1">
            <a:spLocks noGrp="1"/>
          </p:cNvSpPr>
          <p:nvPr>
            <p:ph type="title"/>
          </p:nvPr>
        </p:nvSpPr>
        <p:spPr>
          <a:xfrm>
            <a:off x="635000" y="291804"/>
            <a:ext cx="11734800" cy="711301"/>
          </a:xfrm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rPr dirty="0"/>
              <a:t>Dev </a:t>
            </a:r>
            <a:r>
              <a:rPr dirty="0" smtClean="0"/>
              <a:t>Environment</a:t>
            </a:r>
            <a:r>
              <a:rPr lang="en-GB" dirty="0" smtClean="0"/>
              <a:t> </a:t>
            </a:r>
            <a:r>
              <a:rPr lang="mr-IN" dirty="0" smtClean="0"/>
              <a:t>–</a:t>
            </a:r>
            <a:r>
              <a:rPr lang="en-GB" dirty="0" smtClean="0"/>
              <a:t> New!</a:t>
            </a:r>
            <a:r>
              <a:rPr dirty="0" smtClean="0"/>
              <a:t> </a:t>
            </a:r>
            <a:endParaRPr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507885"/>
              </p:ext>
            </p:extLst>
          </p:nvPr>
        </p:nvGraphicFramePr>
        <p:xfrm>
          <a:off x="6075680" y="177557"/>
          <a:ext cx="5857240" cy="6692007"/>
        </p:xfrm>
        <a:graphic>
          <a:graphicData uri="http://schemas.openxmlformats.org/drawingml/2006/table">
            <a:tbl>
              <a:tblPr/>
              <a:tblGrid>
                <a:gridCol w="1162050"/>
                <a:gridCol w="1520825"/>
                <a:gridCol w="1725612"/>
                <a:gridCol w="1448753"/>
              </a:tblGrid>
              <a:tr h="5760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>
                          <a:effectLst/>
                          <a:latin typeface="+mn-lt"/>
                        </a:rPr>
                        <a:t>First name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FFF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dirty="0">
                          <a:effectLst/>
                          <a:latin typeface="+mn-lt"/>
                        </a:rPr>
                        <a:t>Last name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>
                          <a:effectLst/>
                          <a:latin typeface="+mn-lt"/>
                        </a:rPr>
                        <a:t>Username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>
                          <a:effectLst/>
                          <a:latin typeface="+mn-lt"/>
                        </a:rPr>
                        <a:t>Password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Paul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Goodall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dat11_paul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James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Lai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dat11_james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Akif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Alim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dat11_akif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Mai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Anh Ly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dat11_mai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35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 dirty="0">
                          <a:effectLst/>
                          <a:latin typeface="+mn-lt"/>
                        </a:rPr>
                        <a:t>Bernadette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Basha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dat11_bernadette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Swernim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Bhardwaj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  <a:latin typeface="+mn-lt"/>
                        </a:rPr>
                        <a:t>dat11_swernim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32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Suren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Chandrasekera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dat11_suren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Renee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Checchin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dat11_renee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Sophia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Cherem Lopes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dat11_sophia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Sung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Choi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dat11_sung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Jesse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Imer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dat11_jesse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Bridget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Loudon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dat11_bridget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Alex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McCauley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dat11_alex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John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Niyonsaba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dat11_john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Andrew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Ren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dat11_andrew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Michael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Tostee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dat11_michael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Ricardo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Valencia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dat11_ricardo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Evan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Wong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dat11_evan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Jon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Workman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dat11_jon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Linna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TBC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dat11_linna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5621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592"/>
          <p:cNvSpPr txBox="1">
            <a:spLocks noGrp="1"/>
          </p:cNvSpPr>
          <p:nvPr>
            <p:ph type="title"/>
          </p:nvPr>
        </p:nvSpPr>
        <p:spPr>
          <a:xfrm>
            <a:off x="635000" y="291804"/>
            <a:ext cx="11734800" cy="711301"/>
          </a:xfrm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rPr lang="en-GB" dirty="0" smtClean="0"/>
              <a:t>Logging in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920" y="0"/>
            <a:ext cx="9225519" cy="730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745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592"/>
          <p:cNvSpPr txBox="1">
            <a:spLocks noGrp="1"/>
          </p:cNvSpPr>
          <p:nvPr>
            <p:ph type="title"/>
          </p:nvPr>
        </p:nvSpPr>
        <p:spPr>
          <a:xfrm>
            <a:off x="635000" y="291804"/>
            <a:ext cx="11734800" cy="711301"/>
          </a:xfrm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rPr lang="en-GB" dirty="0" smtClean="0"/>
              <a:t>Welcome to Jupyter Hub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1161"/>
          <a:stretch/>
        </p:blipFill>
        <p:spPr>
          <a:xfrm>
            <a:off x="849231" y="1114764"/>
            <a:ext cx="8746017" cy="5026956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 rot="5400000">
            <a:off x="9056087" y="2152370"/>
            <a:ext cx="487683" cy="2035103"/>
          </a:xfrm>
          <a:prstGeom prst="downArrow">
            <a:avLst/>
          </a:prstGeom>
          <a:solidFill>
            <a:schemeClr val="accent5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Down Arrow 5"/>
          <p:cNvSpPr/>
          <p:nvPr/>
        </p:nvSpPr>
        <p:spPr>
          <a:xfrm rot="10800000">
            <a:off x="3021046" y="3552042"/>
            <a:ext cx="499393" cy="1063270"/>
          </a:xfrm>
          <a:prstGeom prst="downArrow">
            <a:avLst/>
          </a:prstGeom>
          <a:solidFill>
            <a:schemeClr val="accent5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97133" y="4726971"/>
            <a:ext cx="154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Nothing here yet!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52413" y="3016032"/>
            <a:ext cx="15520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Select </a:t>
            </a:r>
            <a:r>
              <a:rPr lang="en-US" smtClean="0"/>
              <a:t>“Terminal”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65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7183"/>
          <a:stretch/>
        </p:blipFill>
        <p:spPr>
          <a:xfrm>
            <a:off x="898676" y="1295400"/>
            <a:ext cx="8746017" cy="4587240"/>
          </a:xfrm>
          <a:prstGeom prst="rect">
            <a:avLst/>
          </a:prstGeom>
        </p:spPr>
      </p:pic>
      <p:sp>
        <p:nvSpPr>
          <p:cNvPr id="673" name="Shape 592"/>
          <p:cNvSpPr txBox="1">
            <a:spLocks noGrp="1"/>
          </p:cNvSpPr>
          <p:nvPr>
            <p:ph type="title"/>
          </p:nvPr>
        </p:nvSpPr>
        <p:spPr>
          <a:xfrm>
            <a:off x="635000" y="291804"/>
            <a:ext cx="11734800" cy="711301"/>
          </a:xfrm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rPr lang="en-GB" dirty="0" smtClean="0"/>
              <a:t>Welcome to Jupyter Hub</a:t>
            </a:r>
            <a:endParaRPr dirty="0"/>
          </a:p>
        </p:txBody>
      </p:sp>
      <p:sp>
        <p:nvSpPr>
          <p:cNvPr id="3" name="Down Arrow 2"/>
          <p:cNvSpPr/>
          <p:nvPr/>
        </p:nvSpPr>
        <p:spPr>
          <a:xfrm rot="5400000">
            <a:off x="7120608" y="780769"/>
            <a:ext cx="426720" cy="5113583"/>
          </a:xfrm>
          <a:prstGeom prst="downArrow">
            <a:avLst/>
          </a:prstGeom>
          <a:solidFill>
            <a:schemeClr val="accent5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162853" y="3243144"/>
            <a:ext cx="2462534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Type the command:</a:t>
            </a:r>
            <a:br>
              <a:rPr lang="en-US" dirty="0" smtClean="0"/>
            </a:br>
            <a:r>
              <a:rPr lang="en-US" b="1" dirty="0" err="1" smtClean="0"/>
              <a:t>passwd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follow the prompts to</a:t>
            </a:r>
            <a:br>
              <a:rPr lang="en-US" dirty="0" smtClean="0"/>
            </a:br>
            <a:r>
              <a:rPr lang="en-US" dirty="0" smtClean="0"/>
              <a:t>change your login password.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WRITE IT DOWN.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181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592"/>
          <p:cNvSpPr txBox="1">
            <a:spLocks noGrp="1"/>
          </p:cNvSpPr>
          <p:nvPr>
            <p:ph type="title"/>
          </p:nvPr>
        </p:nvSpPr>
        <p:spPr>
          <a:xfrm>
            <a:off x="635000" y="291804"/>
            <a:ext cx="11734800" cy="711301"/>
          </a:xfrm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rPr lang="en-GB" dirty="0" smtClean="0"/>
              <a:t>Introduction to the Unix COMMAND LINE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1070957" y="2704882"/>
            <a:ext cx="89803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hlinkClick r:id="rId2"/>
            </a:endParaRPr>
          </a:p>
          <a:p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://software.rc.fas.harvard.edu/training/intro_unix/latest/#(15</a:t>
            </a:r>
            <a:r>
              <a:rPr lang="en-US" sz="2400" dirty="0" smtClean="0">
                <a:hlinkClick r:id="rId2"/>
              </a:rPr>
              <a:t>)</a:t>
            </a:r>
            <a:endParaRPr lang="en-US" sz="2400" dirty="0" smtClean="0"/>
          </a:p>
          <a:p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822120" y="1225581"/>
            <a:ext cx="7117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Begin this tutorial from slide 15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Use the left and right arrow keys to navigate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40215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17"/>
          <p:cNvSpPr txBox="1"/>
          <p:nvPr/>
        </p:nvSpPr>
        <p:spPr>
          <a:xfrm>
            <a:off x="634999" y="736600"/>
            <a:ext cx="101601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200" b="1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t>CONCLUSION</a:t>
            </a:r>
          </a:p>
        </p:txBody>
      </p:sp>
      <p:sp>
        <p:nvSpPr>
          <p:cNvPr id="687" name="Shape 618"/>
          <p:cNvSpPr txBox="1"/>
          <p:nvPr/>
        </p:nvSpPr>
        <p:spPr>
          <a:xfrm>
            <a:off x="635000" y="1473200"/>
            <a:ext cx="11734800" cy="1651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8333"/>
              </a:lnSpc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>
              <a:lnSpc>
                <a:spcPct val="88333"/>
              </a:lnSpc>
              <a:defRPr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REVIEW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23"/>
          <p:cNvSpPr txBox="1">
            <a:spLocks noGrp="1"/>
          </p:cNvSpPr>
          <p:nvPr>
            <p:ph type="body" idx="1"/>
          </p:nvPr>
        </p:nvSpPr>
        <p:spPr>
          <a:xfrm>
            <a:off x="635006" y="1828475"/>
            <a:ext cx="11734801" cy="3810001"/>
          </a:xfrm>
          <a:prstGeom prst="rect">
            <a:avLst/>
          </a:prstGeom>
        </p:spPr>
        <p:txBody>
          <a:bodyPr lIns="0" tIns="0" rIns="0" bIns="0"/>
          <a:lstStyle/>
          <a:p>
            <a:pPr marL="203200" indent="-256540">
              <a:spcBef>
                <a:spcPts val="1000"/>
              </a:spcBef>
              <a:defRPr sz="2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You should now be able to answer the following questions:</a:t>
            </a:r>
          </a:p>
          <a:p>
            <a:pPr marL="660400" lvl="1" indent="-78740">
              <a:spcBef>
                <a:spcPts val="1000"/>
              </a:spcBef>
              <a:defRPr sz="2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What is Data Science?</a:t>
            </a:r>
            <a:endParaRPr sz="1800"/>
          </a:p>
          <a:p>
            <a:pPr marL="660400" lvl="1" indent="-78740">
              <a:spcBef>
                <a:spcPts val="1000"/>
              </a:spcBef>
              <a:defRPr sz="2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What is the Data Science workflow?</a:t>
            </a:r>
            <a:endParaRPr sz="1800"/>
          </a:p>
          <a:p>
            <a:pPr marL="660400" lvl="1" indent="-78740">
              <a:spcBef>
                <a:spcPts val="1000"/>
              </a:spcBef>
              <a:defRPr sz="2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How can you have a successful learning experience at GA?</a:t>
            </a:r>
          </a:p>
        </p:txBody>
      </p:sp>
      <p:sp>
        <p:nvSpPr>
          <p:cNvPr id="690" name="Shape 6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Conclusions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About M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About Me</a:t>
            </a:r>
          </a:p>
        </p:txBody>
      </p:sp>
      <p:sp>
        <p:nvSpPr>
          <p:cNvPr id="469" name="Welcome to Data Science 10 Sydney!…"/>
          <p:cNvSpPr txBox="1">
            <a:spLocks noGrp="1"/>
          </p:cNvSpPr>
          <p:nvPr>
            <p:ph type="body" idx="1"/>
          </p:nvPr>
        </p:nvSpPr>
        <p:spPr>
          <a:xfrm>
            <a:off x="635238" y="1409791"/>
            <a:ext cx="11734323" cy="3809846"/>
          </a:xfrm>
          <a:prstGeom prst="rect">
            <a:avLst/>
          </a:prstGeom>
        </p:spPr>
        <p:txBody>
          <a:bodyPr/>
          <a:lstStyle/>
          <a:p>
            <a:pPr marL="188685" indent="-188685">
              <a:buSzPct val="70000"/>
              <a:buFont typeface="Lucida Grande"/>
              <a:buChar char="‣"/>
            </a:pPr>
            <a:r>
              <a:rPr dirty="0"/>
              <a:t>Welcome to Data Science </a:t>
            </a:r>
            <a:r>
              <a:rPr dirty="0" smtClean="0"/>
              <a:t>1</a:t>
            </a:r>
            <a:r>
              <a:rPr lang="en-GB" dirty="0" smtClean="0"/>
              <a:t>1</a:t>
            </a:r>
            <a:r>
              <a:rPr dirty="0" smtClean="0"/>
              <a:t> </a:t>
            </a:r>
            <a:r>
              <a:rPr dirty="0"/>
              <a:t>Sydney! </a:t>
            </a:r>
          </a:p>
          <a:p>
            <a:pPr marL="188685" indent="-188685">
              <a:buSzPct val="70000"/>
              <a:buFont typeface="Lucida Grande"/>
              <a:buChar char="‣"/>
            </a:pPr>
            <a:r>
              <a:rPr dirty="0"/>
              <a:t>Here's a bit about </a:t>
            </a:r>
            <a:r>
              <a:rPr lang="en-GB" dirty="0" smtClean="0"/>
              <a:t>James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470" name="Name | Background | Fun Fact"/>
          <p:cNvSpPr txBox="1"/>
          <p:nvPr/>
        </p:nvSpPr>
        <p:spPr>
          <a:xfrm>
            <a:off x="719273" y="6427560"/>
            <a:ext cx="11566254" cy="58384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647700">
              <a:spcBef>
                <a:spcPts val="1000"/>
              </a:spcBef>
              <a:defRPr sz="2600" i="1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Name | Background | Fun Fact</a:t>
            </a:r>
          </a:p>
        </p:txBody>
      </p:sp>
      <p:pic>
        <p:nvPicPr>
          <p:cNvPr id="472" name="stefanorossi (1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21" y="2632407"/>
            <a:ext cx="3289286" cy="3124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70" y="0"/>
                </a:moveTo>
                <a:cubicBezTo>
                  <a:pt x="7412" y="210"/>
                  <a:pt x="5013" y="1252"/>
                  <a:pt x="3133" y="3133"/>
                </a:cubicBezTo>
                <a:cubicBezTo>
                  <a:pt x="1252" y="5013"/>
                  <a:pt x="210" y="7412"/>
                  <a:pt x="0" y="9870"/>
                </a:cubicBezTo>
                <a:lnTo>
                  <a:pt x="0" y="11730"/>
                </a:lnTo>
                <a:cubicBezTo>
                  <a:pt x="210" y="14188"/>
                  <a:pt x="1252" y="16589"/>
                  <a:pt x="3133" y="18470"/>
                </a:cubicBezTo>
                <a:cubicBezTo>
                  <a:pt x="5013" y="20351"/>
                  <a:pt x="7412" y="21390"/>
                  <a:pt x="9870" y="21600"/>
                </a:cubicBezTo>
                <a:lnTo>
                  <a:pt x="11730" y="21600"/>
                </a:lnTo>
                <a:cubicBezTo>
                  <a:pt x="14188" y="21390"/>
                  <a:pt x="16589" y="20351"/>
                  <a:pt x="18470" y="18470"/>
                </a:cubicBezTo>
                <a:cubicBezTo>
                  <a:pt x="20351" y="16589"/>
                  <a:pt x="21390" y="14188"/>
                  <a:pt x="21600" y="11730"/>
                </a:cubicBezTo>
                <a:lnTo>
                  <a:pt x="21600" y="9870"/>
                </a:lnTo>
                <a:cubicBezTo>
                  <a:pt x="21390" y="7412"/>
                  <a:pt x="20351" y="5013"/>
                  <a:pt x="18470" y="3133"/>
                </a:cubicBezTo>
                <a:cubicBezTo>
                  <a:pt x="16589" y="1252"/>
                  <a:pt x="14188" y="210"/>
                  <a:pt x="11730" y="0"/>
                </a:cubicBezTo>
                <a:lnTo>
                  <a:pt x="9870" y="0"/>
                </a:lnTo>
                <a:close/>
              </a:path>
            </a:pathLst>
          </a:custGeom>
          <a:ln w="25400"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29"/>
          <p:cNvSpPr txBox="1">
            <a:spLocks noGrp="1"/>
          </p:cNvSpPr>
          <p:nvPr>
            <p:ph type="body" idx="1"/>
          </p:nvPr>
        </p:nvSpPr>
        <p:spPr>
          <a:xfrm>
            <a:off x="635000" y="1602700"/>
            <a:ext cx="11734800" cy="4701900"/>
          </a:xfrm>
          <a:prstGeom prst="rect">
            <a:avLst/>
          </a:prstGeom>
        </p:spPr>
        <p:txBody>
          <a:bodyPr lIns="0" tIns="0" rIns="0" bIns="0"/>
          <a:lstStyle/>
          <a:p>
            <a:pPr marL="457200" indent="-22860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Data Science Central</a:t>
            </a:r>
          </a:p>
          <a:p>
            <a:pPr marL="914400" lvl="1" indent="-228600">
              <a:spcBef>
                <a:spcPts val="1000"/>
              </a:spcBef>
              <a:defRPr sz="1800" u="sng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2"/>
              </a:rPr>
              <a:t>http://www.datasciencecentral.com/</a:t>
            </a:r>
            <a:r>
              <a:rPr u="none">
                <a:solidFill>
                  <a:srgbClr val="000000"/>
                </a:solidFill>
              </a:rPr>
              <a:t> </a:t>
            </a:r>
          </a:p>
          <a:p>
            <a:pPr marL="457200" indent="-22860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Python.org</a:t>
            </a:r>
          </a:p>
          <a:p>
            <a:pPr marL="914400" lvl="1" indent="-228600">
              <a:spcBef>
                <a:spcPts val="1000"/>
              </a:spcBef>
              <a:defRPr sz="1800" u="sng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3"/>
              </a:rPr>
              <a:t>https://www.python.org/about/</a:t>
            </a:r>
            <a:r>
              <a:rPr u="none">
                <a:solidFill>
                  <a:srgbClr val="000000"/>
                </a:solidFill>
              </a:rPr>
              <a:t> </a:t>
            </a:r>
          </a:p>
          <a:p>
            <a:pPr marL="457200" indent="-22860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Amazon</a:t>
            </a:r>
          </a:p>
          <a:p>
            <a:pPr marL="914400" lvl="1" indent="-228600">
              <a:spcBef>
                <a:spcPts val="1000"/>
              </a:spcBef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books on Python &amp; Data Science</a:t>
            </a:r>
          </a:p>
          <a:p>
            <a:pPr marL="457200" indent="-22860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LinkedIn</a:t>
            </a:r>
          </a:p>
          <a:p>
            <a:pPr marL="914400" lvl="1" indent="-228600">
              <a:spcBef>
                <a:spcPts val="1000"/>
              </a:spcBef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groups</a:t>
            </a:r>
          </a:p>
          <a:p>
            <a:pPr marL="457200" indent="-22860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538 (Nate Silver)</a:t>
            </a:r>
          </a:p>
          <a:p>
            <a:pPr marL="914400" lvl="1" indent="-228600">
              <a:spcBef>
                <a:spcPts val="1000"/>
              </a:spcBef>
              <a:defRPr sz="1800" u="sng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4"/>
              </a:rPr>
              <a:t>http://fivethirtyeight.com/</a:t>
            </a:r>
            <a:r>
              <a:rPr u="none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693" name="Shape 6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Additional Resources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35"/>
          <p:cNvSpPr txBox="1">
            <a:spLocks noGrp="1"/>
          </p:cNvSpPr>
          <p:nvPr>
            <p:ph type="body" idx="1"/>
          </p:nvPr>
        </p:nvSpPr>
        <p:spPr>
          <a:xfrm>
            <a:off x="750999" y="1607900"/>
            <a:ext cx="11618702" cy="5070300"/>
          </a:xfrm>
          <a:prstGeom prst="rect">
            <a:avLst/>
          </a:prstGeom>
        </p:spPr>
        <p:txBody>
          <a:bodyPr lIns="0" tIns="0" rIns="0" bIns="0"/>
          <a:lstStyle/>
          <a:p>
            <a:pPr marL="457200" indent="-368300">
              <a:lnSpc>
                <a:spcPct val="115000"/>
              </a:lnSpc>
              <a:spcBef>
                <a:spcPts val="1000"/>
              </a:spcBef>
              <a:buClr>
                <a:srgbClr val="000000"/>
              </a:buClr>
              <a:defRPr sz="2200" b="1" u="sng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2"/>
              </a:rPr>
              <a:t>Probability &amp; Statistics</a:t>
            </a:r>
          </a:p>
          <a:p>
            <a:pPr marL="914400" lvl="1" indent="-368300">
              <a:lnSpc>
                <a:spcPct val="115000"/>
              </a:lnSpc>
              <a:spcBef>
                <a:spcPts val="1000"/>
              </a:spcBef>
              <a:buClr>
                <a:srgbClr val="000000"/>
              </a:buClr>
              <a:buFont typeface="Courier New"/>
              <a:buChar char="o"/>
              <a:defRPr sz="2200" i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Bonus: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 Additional Practice</a:t>
            </a:r>
            <a:endParaRPr sz="1800"/>
          </a:p>
          <a:p>
            <a:pPr marL="457200" indent="-368300">
              <a:lnSpc>
                <a:spcPct val="115000"/>
              </a:lnSpc>
              <a:spcBef>
                <a:spcPts val="1000"/>
              </a:spcBef>
              <a:buClr>
                <a:srgbClr val="000000"/>
              </a:buClr>
              <a:defRPr sz="2200" b="1" u="sng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4"/>
              </a:rPr>
              <a:t>Python Syntax</a:t>
            </a:r>
          </a:p>
          <a:p>
            <a:pPr marL="914400" lvl="1" indent="-368300">
              <a:lnSpc>
                <a:spcPct val="115000"/>
              </a:lnSpc>
              <a:spcBef>
                <a:spcPts val="1000"/>
              </a:spcBef>
              <a:buClr>
                <a:srgbClr val="000000"/>
              </a:buClr>
              <a:buFont typeface="Courier New"/>
              <a:buChar char="o"/>
              <a:defRPr sz="2200" i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Bonus: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 Additional Practice</a:t>
            </a:r>
            <a:r>
              <a:t> (Exercises 1-20)</a:t>
            </a:r>
            <a:endParaRPr sz="1800"/>
          </a:p>
          <a:p>
            <a:pPr marL="457200" indent="-368300">
              <a:lnSpc>
                <a:spcPct val="115000"/>
              </a:lnSpc>
              <a:spcBef>
                <a:spcPts val="1000"/>
              </a:spcBef>
              <a:buClr>
                <a:srgbClr val="000000"/>
              </a:buClr>
              <a:defRPr sz="2200" b="1" u="sng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6"/>
              </a:rPr>
              <a:t>Git Tutorial</a:t>
            </a:r>
          </a:p>
          <a:p>
            <a:pPr marL="914400" lvl="1" indent="-368300">
              <a:lnSpc>
                <a:spcPct val="115000"/>
              </a:lnSpc>
              <a:spcBef>
                <a:spcPts val="1000"/>
              </a:spcBef>
              <a:buClr>
                <a:srgbClr val="000000"/>
              </a:buClr>
              <a:defRPr sz="2200" i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Bonus: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/>
              </a:rPr>
              <a:t> Additional Practice</a:t>
            </a:r>
            <a:endParaRPr sz="1800"/>
          </a:p>
          <a:p>
            <a:pPr marL="457200" indent="-368300">
              <a:lnSpc>
                <a:spcPct val="115000"/>
              </a:lnSpc>
              <a:spcBef>
                <a:spcPts val="1000"/>
              </a:spcBef>
              <a:buClr>
                <a:srgbClr val="000000"/>
              </a:buClr>
              <a:defRPr sz="2200" b="1" u="sng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8"/>
              </a:rPr>
              <a:t>Command Line Overview</a:t>
            </a:r>
          </a:p>
          <a:p>
            <a:pPr marL="914400" lvl="1" indent="-368300">
              <a:lnSpc>
                <a:spcPct val="115000"/>
              </a:lnSpc>
              <a:spcBef>
                <a:spcPts val="1000"/>
              </a:spcBef>
              <a:buClr>
                <a:srgbClr val="000000"/>
              </a:buClr>
              <a:buFont typeface="Courier New"/>
              <a:buChar char="o"/>
              <a:defRPr sz="2200" i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Bonus: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9"/>
              </a:rPr>
              <a:t> Additional Practice</a:t>
            </a:r>
          </a:p>
        </p:txBody>
      </p:sp>
      <p:sp>
        <p:nvSpPr>
          <p:cNvPr id="696" name="Shape 6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Optional Review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41"/>
          <p:cNvSpPr txBox="1"/>
          <p:nvPr/>
        </p:nvSpPr>
        <p:spPr>
          <a:xfrm>
            <a:off x="634999" y="736600"/>
            <a:ext cx="101601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200" b="1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t>DATA SCIENCE</a:t>
            </a:r>
          </a:p>
        </p:txBody>
      </p:sp>
      <p:sp>
        <p:nvSpPr>
          <p:cNvPr id="699" name="Shape 642"/>
          <p:cNvSpPr txBox="1"/>
          <p:nvPr/>
        </p:nvSpPr>
        <p:spPr>
          <a:xfrm>
            <a:off x="635000" y="1473200"/>
            <a:ext cx="11734800" cy="2750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8333"/>
              </a:lnSpc>
              <a:defRPr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t>BEFORE NEXT CLASS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6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</a:lvl1pPr>
          </a:lstStyle>
          <a:p>
            <a:r>
              <a:t>Before Next Class</a:t>
            </a:r>
          </a:p>
        </p:txBody>
      </p:sp>
      <p:sp>
        <p:nvSpPr>
          <p:cNvPr id="702" name="Shape 649"/>
          <p:cNvSpPr txBox="1">
            <a:spLocks noGrp="1"/>
          </p:cNvSpPr>
          <p:nvPr>
            <p:ph type="body" idx="1"/>
          </p:nvPr>
        </p:nvSpPr>
        <p:spPr>
          <a:xfrm>
            <a:off x="635006" y="1788924"/>
            <a:ext cx="11734801" cy="3810001"/>
          </a:xfrm>
          <a:prstGeom prst="rect">
            <a:avLst/>
          </a:prstGeom>
        </p:spPr>
        <p:txBody>
          <a:bodyPr lIns="0" tIns="0" rIns="0" bIns="0"/>
          <a:lstStyle/>
          <a:p>
            <a:pPr marL="203200" indent="-256540">
              <a:spcBef>
                <a:spcPts val="1000"/>
              </a:spcBef>
              <a:buChar char="‣"/>
              <a:defRPr sz="2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Finish course prework</a:t>
            </a:r>
          </a:p>
          <a:p>
            <a:pPr marL="203200" indent="-256540">
              <a:spcBef>
                <a:spcPts val="1000"/>
              </a:spcBef>
              <a:buChar char="‣"/>
              <a:defRPr sz="2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First Assignment</a:t>
            </a:r>
          </a:p>
          <a:p>
            <a:pPr marL="203200" indent="-256540">
              <a:spcBef>
                <a:spcPts val="1000"/>
              </a:spcBef>
              <a:buChar char="‣"/>
              <a:defRPr sz="2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Practice Python programming (</a:t>
            </a:r>
            <a:r>
              <a:rPr u="sng">
                <a:hlinkClick r:id="rId2"/>
              </a:rPr>
              <a:t>Python for Data Science</a:t>
            </a:r>
            <a:r>
              <a:rPr sz="2200"/>
              <a:t> </a:t>
            </a:r>
            <a:r>
              <a:t>course on DataCamp)</a:t>
            </a:r>
          </a:p>
          <a:p>
            <a:pPr marL="203200" indent="-256540">
              <a:spcBef>
                <a:spcPts val="1000"/>
              </a:spcBef>
              <a:buChar char="‣"/>
              <a:defRPr sz="2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Join Kaggle </a:t>
            </a:r>
          </a:p>
          <a:p>
            <a:pPr marL="660400" lvl="1" indent="-78740">
              <a:spcBef>
                <a:spcPts val="1000"/>
              </a:spcBef>
              <a:defRPr sz="2800" u="sng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3"/>
              </a:rPr>
              <a:t>https://www.kaggle.com/</a:t>
            </a:r>
            <a:r>
              <a:rPr u="none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654"/>
          <p:cNvSpPr txBox="1"/>
          <p:nvPr/>
        </p:nvSpPr>
        <p:spPr>
          <a:xfrm>
            <a:off x="635000" y="1473200"/>
            <a:ext cx="11734800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75000"/>
              </a:lnSpc>
              <a:defRPr sz="9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t>Q &amp; 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659"/>
          <p:cNvSpPr txBox="1"/>
          <p:nvPr/>
        </p:nvSpPr>
        <p:spPr>
          <a:xfrm>
            <a:off x="635000" y="1473200"/>
            <a:ext cx="11734800" cy="122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75000"/>
              </a:lnSpc>
              <a:defRPr sz="9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t>EXIT TICKET </a:t>
            </a:r>
          </a:p>
        </p:txBody>
      </p:sp>
      <p:sp>
        <p:nvSpPr>
          <p:cNvPr id="707" name="Shape 660"/>
          <p:cNvSpPr txBox="1"/>
          <p:nvPr/>
        </p:nvSpPr>
        <p:spPr>
          <a:xfrm>
            <a:off x="635000" y="3221625"/>
            <a:ext cx="12123738" cy="15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14285"/>
              </a:lnSpc>
              <a:defRPr sz="2800" b="1">
                <a:latin typeface="Oswald"/>
                <a:ea typeface="Oswald"/>
                <a:cs typeface="Oswald"/>
                <a:sym typeface="Oswald"/>
              </a:defRPr>
            </a:pPr>
            <a:r>
              <a:rPr dirty="0"/>
              <a:t>DON’T FORGET TO FILL OUT YOUR EXIT TICKET</a:t>
            </a:r>
          </a:p>
          <a:p>
            <a:pPr>
              <a:lnSpc>
                <a:spcPct val="114285"/>
              </a:lnSpc>
            </a:pPr>
            <a:endParaRPr sz="2800" b="1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spcBef>
                <a:spcPts val="1000"/>
              </a:spcBef>
              <a:defRPr sz="1800" u="sng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uFill>
                  <a:solidFill>
                    <a:srgbClr val="0000FF"/>
                  </a:solidFill>
                </a:uFill>
                <a:hlinkClick r:id="rId2"/>
              </a:rPr>
              <a:t>https://docs.google.com/forms/d/e/1FAIpQLSdaBdMebhoXQpac2edDbIkHD-78HrTpBk3VKGH6lcDMVorSIQ/viewform</a:t>
            </a:r>
            <a:r>
              <a:rPr sz="2800" u="none" dirty="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About M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About </a:t>
            </a:r>
            <a:r>
              <a:rPr lang="en-GB" dirty="0" smtClean="0"/>
              <a:t>CLASS DAT11</a:t>
            </a:r>
            <a:endParaRPr dirty="0"/>
          </a:p>
        </p:txBody>
      </p:sp>
      <p:sp>
        <p:nvSpPr>
          <p:cNvPr id="470" name="Name | Background | Fun Fact"/>
          <p:cNvSpPr txBox="1"/>
          <p:nvPr/>
        </p:nvSpPr>
        <p:spPr>
          <a:xfrm>
            <a:off x="757158" y="2251800"/>
            <a:ext cx="11566254" cy="25792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647700">
              <a:spcBef>
                <a:spcPts val="1000"/>
              </a:spcBef>
              <a:defRPr sz="2600" i="1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endParaRPr lang="en-GB" dirty="0" smtClean="0"/>
          </a:p>
          <a:p>
            <a:r>
              <a:rPr lang="en-GB" dirty="0" smtClean="0"/>
              <a:t>Round Robin for all: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dirty="0" smtClean="0"/>
              <a:t>Name </a:t>
            </a:r>
            <a:r>
              <a:rPr dirty="0"/>
              <a:t>| Background | Fun Fact</a:t>
            </a:r>
          </a:p>
        </p:txBody>
      </p:sp>
    </p:spTree>
    <p:extLst>
      <p:ext uri="{BB962C8B-B14F-4D97-AF65-F5344CB8AC3E}">
        <p14:creationId xmlns:p14="http://schemas.microsoft.com/office/powerpoint/2010/main" val="21090084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298"/>
          <p:cNvSpPr txBox="1"/>
          <p:nvPr/>
        </p:nvSpPr>
        <p:spPr>
          <a:xfrm>
            <a:off x="635000" y="1473200"/>
            <a:ext cx="11734800" cy="2600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8333"/>
              </a:lnSpc>
              <a:defRPr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rPr lang="en-GB" dirty="0" smtClean="0"/>
              <a:t>ABOUT THE COURSE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6745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315"/>
          <p:cNvSpPr txBox="1">
            <a:spLocks noGrp="1"/>
          </p:cNvSpPr>
          <p:nvPr>
            <p:ph type="body" idx="1"/>
          </p:nvPr>
        </p:nvSpPr>
        <p:spPr>
          <a:xfrm>
            <a:off x="807974" y="1403350"/>
            <a:ext cx="11637902" cy="5365800"/>
          </a:xfrm>
          <a:prstGeom prst="rect">
            <a:avLst/>
          </a:prstGeom>
        </p:spPr>
        <p:txBody>
          <a:bodyPr lIns="0" tIns="0" rIns="0" bIns="0"/>
          <a:lstStyle/>
          <a:p>
            <a:pPr marL="203200" indent="-23114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Statement of Learning Objectives </a:t>
            </a:r>
          </a:p>
          <a:p>
            <a:pPr marL="660400" lvl="1" indent="-78740">
              <a:spcBef>
                <a:spcPts val="1000"/>
              </a:spcBef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+ overview</a:t>
            </a:r>
          </a:p>
          <a:p>
            <a:pPr marL="203200" indent="-23114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Motivation</a:t>
            </a:r>
          </a:p>
          <a:p>
            <a:pPr marL="660400" lvl="1" indent="-78740">
              <a:spcBef>
                <a:spcPts val="1000"/>
              </a:spcBef>
              <a:buSzPct val="133333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examples of practical problems</a:t>
            </a:r>
          </a:p>
          <a:p>
            <a:pPr marL="203200" indent="-231140">
              <a:spcBef>
                <a:spcPts val="1000"/>
              </a:spcBef>
              <a:buClr>
                <a:srgbClr val="000000"/>
              </a:buClr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Theory</a:t>
            </a:r>
          </a:p>
          <a:p>
            <a:pPr marL="203200" indent="-231140">
              <a:spcBef>
                <a:spcPts val="1000"/>
              </a:spcBef>
              <a:buClr>
                <a:srgbClr val="000000"/>
              </a:buClr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Lab</a:t>
            </a:r>
          </a:p>
          <a:p>
            <a:pPr marL="660400" lvl="1" indent="-78740">
              <a:spcBef>
                <a:spcPts val="1000"/>
              </a:spcBef>
              <a:buClr>
                <a:srgbClr val="000000"/>
              </a:buCl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code walk-through</a:t>
            </a:r>
          </a:p>
          <a:p>
            <a:pPr marL="660400" lvl="1" indent="-78740">
              <a:spcBef>
                <a:spcPts val="1000"/>
              </a:spcBef>
              <a:buClr>
                <a:srgbClr val="000000"/>
              </a:buCl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exercises</a:t>
            </a:r>
          </a:p>
          <a:p>
            <a:pPr marL="203200" indent="-231140">
              <a:spcBef>
                <a:spcPts val="1000"/>
              </a:spcBef>
              <a:buClr>
                <a:srgbClr val="000000"/>
              </a:buClr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Discussion</a:t>
            </a:r>
          </a:p>
          <a:p>
            <a:pPr marL="203200" indent="-231140">
              <a:spcBef>
                <a:spcPts val="1000"/>
              </a:spcBef>
              <a:buClr>
                <a:srgbClr val="000000"/>
              </a:buClr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Homework</a:t>
            </a:r>
          </a:p>
          <a:p>
            <a:pPr marL="660400" lvl="1" indent="-78740">
              <a:spcBef>
                <a:spcPts val="1000"/>
              </a:spcBef>
              <a:buClr>
                <a:srgbClr val="000000"/>
              </a:buCl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projects (or project checkpoints), planning</a:t>
            </a:r>
          </a:p>
          <a:p>
            <a:pPr marL="660400" lvl="1" indent="-78740">
              <a:spcBef>
                <a:spcPts val="1000"/>
              </a:spcBef>
              <a:buClr>
                <a:srgbClr val="000000"/>
              </a:buCl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reading</a:t>
            </a:r>
          </a:p>
        </p:txBody>
      </p:sp>
      <p:sp>
        <p:nvSpPr>
          <p:cNvPr id="503" name="Shape 3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rPr lang="en-GB" dirty="0" smtClean="0"/>
              <a:t>Structure of a </a:t>
            </a:r>
            <a:r>
              <a:rPr dirty="0" smtClean="0"/>
              <a:t>Typical </a:t>
            </a:r>
            <a:r>
              <a:rPr dirty="0"/>
              <a:t>Lesson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665076" y="932614"/>
            <a:ext cx="4780800" cy="5836536"/>
            <a:chOff x="7589000" y="774173"/>
            <a:chExt cx="4780800" cy="5836536"/>
          </a:xfrm>
        </p:grpSpPr>
        <p:sp>
          <p:nvSpPr>
            <p:cNvPr id="2" name="Rectangle 1"/>
            <p:cNvSpPr/>
            <p:nvPr/>
          </p:nvSpPr>
          <p:spPr>
            <a:xfrm>
              <a:off x="7589000" y="774173"/>
              <a:ext cx="4780800" cy="900000"/>
            </a:xfrm>
            <a:prstGeom prst="rect">
              <a:avLst/>
            </a:prstGeom>
            <a:solidFill>
              <a:srgbClr val="00B050"/>
            </a:solidFill>
            <a:ln w="25400" cap="flat">
              <a:solidFill>
                <a:schemeClr val="accent2">
                  <a:lumMod val="50000"/>
                </a:scheme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rPr>
                <a:t>Part 1a - 30 mins</a:t>
              </a:r>
              <a:r>
                <a:rPr kumimoji="0" lang="en-US" sz="18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rPr>
                <a:t> </a:t>
              </a:r>
              <a:endParaRPr lang="en-GB" sz="1800" dirty="0"/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rPr>
                <a:t>- Instructor Presenting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rPr>
                <a:t>- Students Listening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589000" y="3887381"/>
              <a:ext cx="4780800" cy="923328"/>
            </a:xfrm>
            <a:prstGeom prst="rect">
              <a:avLst/>
            </a:prstGeom>
            <a:solidFill>
              <a:srgbClr val="00B050"/>
            </a:solidFill>
            <a:ln w="25400" cap="flat">
              <a:solidFill>
                <a:schemeClr val="accent2">
                  <a:lumMod val="50000"/>
                </a:scheme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rPr>
                <a:t>Part 2a - 30 mins</a:t>
              </a:r>
              <a:r>
                <a:rPr kumimoji="0" lang="en-US" sz="18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rPr>
                <a:t> </a:t>
              </a:r>
              <a:endParaRPr lang="en-GB" sz="1800" dirty="0"/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rPr>
                <a:t>- Instructor Presenting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rPr>
                <a:t>- Students Listening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589000" y="4810709"/>
              <a:ext cx="4780800" cy="1800000"/>
            </a:xfrm>
            <a:prstGeom prst="rect">
              <a:avLst/>
            </a:prstGeom>
            <a:solidFill>
              <a:srgbClr val="0070C0"/>
            </a:solidFill>
            <a:ln w="25400" cap="flat">
              <a:solidFill>
                <a:schemeClr val="accent1">
                  <a:lumMod val="50000"/>
                </a:scheme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Part 2b - 55 mins</a:t>
              </a:r>
              <a:r>
                <a:rPr kumimoji="0" lang="en-US" sz="24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en-GB" sz="2400" dirty="0"/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 smtClean="0"/>
                <a:t>LAB session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89000" y="1674173"/>
              <a:ext cx="4780800" cy="1800000"/>
            </a:xfrm>
            <a:prstGeom prst="rect">
              <a:avLst/>
            </a:prstGeom>
            <a:solidFill>
              <a:srgbClr val="0070C0"/>
            </a:solidFill>
            <a:ln w="25400" cap="flat">
              <a:solidFill>
                <a:schemeClr val="accent1">
                  <a:lumMod val="50000"/>
                </a:scheme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Part 1b - 55 mins</a:t>
              </a:r>
              <a:r>
                <a:rPr kumimoji="0" lang="en-US" sz="24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en-GB" sz="2400" dirty="0"/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 smtClean="0"/>
                <a:t>LAB session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89000" y="3496112"/>
              <a:ext cx="4780800" cy="369330"/>
            </a:xfrm>
            <a:prstGeom prst="rect">
              <a:avLst/>
            </a:prstGeom>
            <a:solidFill>
              <a:srgbClr val="FFFF00"/>
            </a:solidFill>
            <a:ln w="25400" cap="flat">
              <a:solidFill>
                <a:schemeClr val="accent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rPr>
                <a:t>10-min break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50427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316"/>
          <p:cNvSpPr txBox="1">
            <a:spLocks noGrp="1"/>
          </p:cNvSpPr>
          <p:nvPr>
            <p:ph type="title"/>
          </p:nvPr>
        </p:nvSpPr>
        <p:spPr>
          <a:xfrm>
            <a:off x="635000" y="566123"/>
            <a:ext cx="11734800" cy="7128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rPr lang="en-GB" dirty="0" smtClean="0"/>
              <a:t>        What the course </a:t>
            </a:r>
            <a:r>
              <a:rPr lang="en-GB" dirty="0"/>
              <a:t>IS                        </a:t>
            </a:r>
            <a:r>
              <a:rPr lang="en-GB" dirty="0" smtClean="0"/>
              <a:t>   What </a:t>
            </a:r>
            <a:r>
              <a:rPr lang="en-GB" dirty="0"/>
              <a:t>the course IS NOT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6416906" y="413724"/>
            <a:ext cx="174394" cy="6634776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3082" y="1277424"/>
            <a:ext cx="5356800" cy="540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1800" b="1" i="0" u="sng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A whirlwind</a:t>
            </a:r>
            <a:r>
              <a:rPr kumimoji="0" lang="en-US" sz="1800" b="1" i="0" u="sng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 tour of the Data Science toolkit</a:t>
            </a:r>
            <a:r>
              <a:rPr lang="en-GB" sz="1800" dirty="0" smtClean="0"/>
              <a:t/>
            </a:r>
            <a:br>
              <a:rPr lang="en-GB" sz="1800" dirty="0" smtClean="0"/>
            </a:br>
            <a:r>
              <a:rPr lang="en-US" sz="1800" dirty="0" smtClean="0"/>
              <a:t>a way for professionals who haven’t done Data Science before, to get some exposure to what Data Science is all about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b="1" u="sng" dirty="0" smtClean="0"/>
              <a:t>A Platform</a:t>
            </a:r>
            <a:br>
              <a:rPr lang="en-US" sz="1800" b="1" u="sng" dirty="0" smtClean="0"/>
            </a:br>
            <a:r>
              <a:rPr lang="en-US" sz="1800" dirty="0" smtClean="0"/>
              <a:t>an enabler for professionals to kick-start a successful career in Data Science</a:t>
            </a:r>
          </a:p>
          <a:p>
            <a:pPr marL="285750" indent="-285750">
              <a:buFont typeface="Arial" charset="0"/>
              <a:buChar char="•"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For beginners / inexperienced technical professionals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38324" y="1277424"/>
            <a:ext cx="5356800" cy="540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Everything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you need to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instantly equip you as a world-class Data Scientist</a:t>
            </a:r>
            <a:r>
              <a:rPr kumimoji="0" lang="mr-IN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…</a:t>
            </a:r>
            <a:r>
              <a:rPr kumimoji="0" lang="en-GB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.</a:t>
            </a:r>
            <a:br>
              <a:rPr kumimoji="0" lang="en-GB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kumimoji="0" lang="en-GB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/>
            </a:r>
            <a:br>
              <a:rPr kumimoji="0" lang="en-GB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kumimoji="0" lang="en-GB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This cannot be done in 60 hours!</a:t>
            </a:r>
            <a:br>
              <a:rPr kumimoji="0" lang="en-GB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kumimoji="0" lang="en-GB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/>
            </a:r>
            <a:br>
              <a:rPr kumimoji="0" lang="en-GB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kumimoji="0" lang="en-GB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Takes many year experience of DOING Data Science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lang="en-GB" sz="1800" baseline="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GB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NOT an advanced course </a:t>
            </a:r>
            <a:r>
              <a:rPr kumimoji="0" lang="mr-IN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kumimoji="0" lang="en-GB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please be patient if others are less experienced and require more time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19858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1EC9C6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1357</Words>
  <Application>Microsoft Macintosh PowerPoint</Application>
  <PresentationFormat>Custom</PresentationFormat>
  <Paragraphs>391</Paragraphs>
  <Slides>55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Courier New</vt:lpstr>
      <vt:lpstr>Helvetica</vt:lpstr>
      <vt:lpstr>Helvetica Neue</vt:lpstr>
      <vt:lpstr>Lucida Grande</vt:lpstr>
      <vt:lpstr>Oswald</vt:lpstr>
      <vt:lpstr>Proxima Nova</vt:lpstr>
      <vt:lpstr>Source Sans Pro</vt:lpstr>
      <vt:lpstr>Wingdings</vt:lpstr>
      <vt:lpstr>Arial</vt:lpstr>
      <vt:lpstr>White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Structure of a Typical Lesson</vt:lpstr>
      <vt:lpstr>        What the course IS                           What the course IS NOT</vt:lpstr>
      <vt:lpstr>An efficient adult learning environment</vt:lpstr>
      <vt:lpstr>Ice Breaker!</vt:lpstr>
      <vt:lpstr>Rules of Engagement</vt:lpstr>
      <vt:lpstr>PowerPoint Presentation</vt:lpstr>
      <vt:lpstr>Learning Objectives</vt:lpstr>
      <vt:lpstr>PowerPoint Presentation</vt:lpstr>
      <vt:lpstr>Pre-work Review</vt:lpstr>
      <vt:lpstr>Pre-work Review - cont’d</vt:lpstr>
      <vt:lpstr>PowerPoint Presentation</vt:lpstr>
      <vt:lpstr>What does  “Data Science”  mean to you?</vt:lpstr>
      <vt:lpstr>Your First Assignment is: Yourself!</vt:lpstr>
      <vt:lpstr>PowerPoint Presentation</vt:lpstr>
      <vt:lpstr>What is Data Science?</vt:lpstr>
      <vt:lpstr>Who Uses Data Science?</vt:lpstr>
      <vt:lpstr>What Are the Roles in Data Science?</vt:lpstr>
      <vt:lpstr>What do Data Scientists do?</vt:lpstr>
      <vt:lpstr>What do Data Scientists do?</vt:lpstr>
      <vt:lpstr>Where Do Data Scientists Come From? And what are their typical strengths?</vt:lpstr>
      <vt:lpstr>Data Science Skill Sets</vt:lpstr>
      <vt:lpstr>PowerPoint Presentation</vt:lpstr>
      <vt:lpstr>Features of the Data Science Workflow</vt:lpstr>
      <vt:lpstr>Overview of the Data Science Workflow</vt:lpstr>
      <vt:lpstr>Overview of the Data Science Workflow</vt:lpstr>
      <vt:lpstr>Overview of the Data Science Workflow</vt:lpstr>
      <vt:lpstr>Overview of the Data Science Workflow</vt:lpstr>
      <vt:lpstr>Overview of the Data Science Workflow</vt:lpstr>
      <vt:lpstr>Overview of the Data Science Workflow</vt:lpstr>
      <vt:lpstr>Overview of the Data Science Workflow</vt:lpstr>
      <vt:lpstr>Overview of the Data Science Workflow</vt:lpstr>
      <vt:lpstr>PowerPoint Presentation</vt:lpstr>
      <vt:lpstr>ACTIVITY: DATA SCIENCE WORKFLOW</vt:lpstr>
      <vt:lpstr>PowerPoint Presentation</vt:lpstr>
      <vt:lpstr>Dev Environment – old! </vt:lpstr>
      <vt:lpstr>Dev Environment – New! </vt:lpstr>
      <vt:lpstr>Logging in</vt:lpstr>
      <vt:lpstr>Welcome to Jupyter Hub</vt:lpstr>
      <vt:lpstr>Welcome to Jupyter Hub</vt:lpstr>
      <vt:lpstr>Introduction to the Unix COMMAND LINE</vt:lpstr>
      <vt:lpstr>PowerPoint Presentation</vt:lpstr>
      <vt:lpstr>Conclusions</vt:lpstr>
      <vt:lpstr>Additional Resources</vt:lpstr>
      <vt:lpstr>Optional Review</vt:lpstr>
      <vt:lpstr>PowerPoint Presentation</vt:lpstr>
      <vt:lpstr>Before Next Class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74</cp:revision>
  <cp:lastPrinted>2018-02-19T06:22:04Z</cp:lastPrinted>
  <dcterms:modified xsi:type="dcterms:W3CDTF">2018-02-20T10:16:41Z</dcterms:modified>
</cp:coreProperties>
</file>